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drawings/drawing2.xml" ContentType="application/vnd.openxmlformats-officedocument.drawingml.chartshapes+xml"/>
  <Override PartName="/ppt/notesSlides/notesSlide3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3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9.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handoutMasterIdLst>
    <p:handoutMasterId r:id="rId106"/>
  </p:handoutMasterIdLst>
  <p:sldIdLst>
    <p:sldId id="278" r:id="rId2"/>
    <p:sldId id="376" r:id="rId3"/>
    <p:sldId id="279" r:id="rId4"/>
    <p:sldId id="268" r:id="rId5"/>
    <p:sldId id="267" r:id="rId6"/>
    <p:sldId id="265" r:id="rId7"/>
    <p:sldId id="272" r:id="rId8"/>
    <p:sldId id="273" r:id="rId9"/>
    <p:sldId id="269" r:id="rId10"/>
    <p:sldId id="260" r:id="rId11"/>
    <p:sldId id="281" r:id="rId12"/>
    <p:sldId id="282" r:id="rId13"/>
    <p:sldId id="283"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365" r:id="rId94"/>
    <p:sldId id="366" r:id="rId95"/>
    <p:sldId id="367" r:id="rId96"/>
    <p:sldId id="368" r:id="rId97"/>
    <p:sldId id="369" r:id="rId98"/>
    <p:sldId id="370" r:id="rId99"/>
    <p:sldId id="371" r:id="rId100"/>
    <p:sldId id="372" r:id="rId101"/>
    <p:sldId id="373" r:id="rId102"/>
    <p:sldId id="374" r:id="rId103"/>
    <p:sldId id="375" r:id="rId104"/>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A4"/>
    <a:srgbClr val="00CCFF"/>
    <a:srgbClr val="0070C0"/>
    <a:srgbClr val="D2DEEF"/>
    <a:srgbClr val="A7EEFF"/>
    <a:srgbClr val="85FFFC"/>
    <a:srgbClr val="76AB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63" autoAdjust="0"/>
    <p:restoredTop sz="96433" autoAdjust="0"/>
  </p:normalViewPr>
  <p:slideViewPr>
    <p:cSldViewPr snapToGrid="0">
      <p:cViewPr varScale="1">
        <p:scale>
          <a:sx n="129" d="100"/>
          <a:sy n="129" d="100"/>
        </p:scale>
        <p:origin x="642" y="120"/>
      </p:cViewPr>
      <p:guideLst>
        <p:guide orient="horz" pos="2160"/>
        <p:guide pos="2880"/>
      </p:guideLst>
    </p:cSldViewPr>
  </p:slideViewPr>
  <p:notesTextViewPr>
    <p:cViewPr>
      <p:scale>
        <a:sx n="1" d="1"/>
        <a:sy n="1" d="1"/>
      </p:scale>
      <p:origin x="0" y="0"/>
    </p:cViewPr>
  </p:notesTextViewPr>
  <p:notesViewPr>
    <p:cSldViewPr snapToGrid="0">
      <p:cViewPr varScale="1">
        <p:scale>
          <a:sx n="92" d="100"/>
          <a:sy n="92" d="100"/>
        </p:scale>
        <p:origin x="243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3.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4.bin"/></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9859125916449251"/>
          <c:y val="0.11372416747849644"/>
          <c:w val="0.55292940703280846"/>
          <c:h val="0.90440395812417096"/>
        </c:manualLayout>
      </c:layout>
      <c:pieChart>
        <c:varyColors val="1"/>
        <c:ser>
          <c:idx val="0"/>
          <c:order val="0"/>
          <c:dPt>
            <c:idx val="0"/>
            <c:bubble3D val="0"/>
            <c:spPr>
              <a:solidFill>
                <a:schemeClr val="accent6">
                  <a:tint val="50000"/>
                </a:schemeClr>
              </a:solidFill>
              <a:ln w="19050">
                <a:solidFill>
                  <a:schemeClr val="lt1"/>
                </a:solidFill>
              </a:ln>
              <a:effectLst/>
            </c:spPr>
          </c:dPt>
          <c:dPt>
            <c:idx val="1"/>
            <c:bubble3D val="0"/>
            <c:spPr>
              <a:solidFill>
                <a:schemeClr val="accent6">
                  <a:tint val="70000"/>
                </a:schemeClr>
              </a:solidFill>
              <a:ln w="19050">
                <a:solidFill>
                  <a:schemeClr val="lt1"/>
                </a:solidFill>
              </a:ln>
              <a:effectLst/>
            </c:spPr>
          </c:dPt>
          <c:dPt>
            <c:idx val="2"/>
            <c:bubble3D val="0"/>
            <c:spPr>
              <a:solidFill>
                <a:schemeClr val="accent6">
                  <a:tint val="90000"/>
                </a:schemeClr>
              </a:solidFill>
              <a:ln w="19050">
                <a:solidFill>
                  <a:schemeClr val="lt1"/>
                </a:solidFill>
              </a:ln>
              <a:effectLst/>
            </c:spPr>
          </c:dPt>
          <c:dPt>
            <c:idx val="3"/>
            <c:bubble3D val="0"/>
            <c:spPr>
              <a:solidFill>
                <a:schemeClr val="accent6">
                  <a:shade val="90000"/>
                </a:schemeClr>
              </a:solidFill>
              <a:ln w="19050">
                <a:solidFill>
                  <a:schemeClr val="lt1"/>
                </a:solidFill>
              </a:ln>
              <a:effectLst/>
            </c:spPr>
          </c:dPt>
          <c:dPt>
            <c:idx val="4"/>
            <c:bubble3D val="0"/>
            <c:spPr>
              <a:solidFill>
                <a:schemeClr val="accent6">
                  <a:shade val="70000"/>
                </a:schemeClr>
              </a:solidFill>
              <a:ln w="19050">
                <a:solidFill>
                  <a:schemeClr val="lt1"/>
                </a:solidFill>
              </a:ln>
              <a:effectLst/>
            </c:spPr>
          </c:dPt>
          <c:dPt>
            <c:idx val="5"/>
            <c:bubble3D val="0"/>
            <c:spPr>
              <a:solidFill>
                <a:schemeClr val="accent6">
                  <a:shade val="50000"/>
                </a:schemeClr>
              </a:solidFill>
              <a:ln w="19050">
                <a:solidFill>
                  <a:schemeClr val="lt1"/>
                </a:solidFill>
              </a:ln>
              <a:effectLst/>
            </c:spPr>
          </c:dPt>
          <c:dLbls>
            <c:dLbl>
              <c:idx val="0"/>
              <c:layout>
                <c:manualLayout>
                  <c:x val="0.16479050646738247"/>
                  <c:y val="0.1983071167884136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r>
                      <a:rPr lang="en-US" sz="2000" dirty="0" smtClean="0">
                        <a:solidFill>
                          <a:schemeClr val="tx2"/>
                        </a:solidFill>
                      </a:rPr>
                      <a:t>Home &amp; OU</a:t>
                    </a:r>
                    <a:r>
                      <a:rPr lang="en-US" sz="2000" baseline="0" dirty="0" smtClean="0">
                        <a:solidFill>
                          <a:schemeClr val="tx2"/>
                        </a:solidFill>
                      </a:rPr>
                      <a:t> </a:t>
                    </a:r>
                    <a:endParaRPr lang="en-US" sz="2000" baseline="0" dirty="0">
                      <a:solidFill>
                        <a:schemeClr val="tx2"/>
                      </a:solidFill>
                    </a:endParaRPr>
                  </a:p>
                  <a:p>
                    <a:pPr>
                      <a:defRPr sz="2000">
                        <a:solidFill>
                          <a:schemeClr val="tx2"/>
                        </a:solidFill>
                      </a:defRPr>
                    </a:pPr>
                    <a:fld id="{96491DEC-4DD4-458A-990C-4A5B5962EAD9}" type="VALUE">
                      <a:rPr lang="en-US" sz="2000" baseline="0" smtClean="0">
                        <a:solidFill>
                          <a:schemeClr val="tx2"/>
                        </a:solidFill>
                      </a:rPr>
                      <a:pPr>
                        <a:defRPr sz="2000">
                          <a:solidFill>
                            <a:schemeClr val="tx2"/>
                          </a:solidFill>
                        </a:defRPr>
                      </a:pPr>
                      <a:t>[VALUE]</a:t>
                    </a:fld>
                    <a:r>
                      <a:rPr lang="en-US" sz="2000" baseline="0" dirty="0" smtClean="0">
                        <a:solidFill>
                          <a:schemeClr val="tx2"/>
                        </a:solidFill>
                      </a:rPr>
                      <a:t> (</a:t>
                    </a:r>
                    <a:fld id="{279A55E8-5BFC-4C83-A094-1D0DE7BB3B15}" type="PERCENTAGE">
                      <a:rPr lang="en-US" sz="2000" baseline="0" smtClean="0">
                        <a:solidFill>
                          <a:schemeClr val="tx2"/>
                        </a:solidFill>
                      </a:rPr>
                      <a:pPr>
                        <a:defRPr sz="2000">
                          <a:solidFill>
                            <a:schemeClr val="tx2"/>
                          </a:solidFill>
                        </a:defRPr>
                      </a:pPr>
                      <a:t>[PERCENTAGE]</a:t>
                    </a:fld>
                    <a:r>
                      <a:rPr lang="en-US" sz="2000" baseline="0" dirty="0">
                        <a:solidFill>
                          <a:schemeClr val="tx2"/>
                        </a:solidFill>
                      </a:rPr>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8782289256905721"/>
                      <c:h val="0.18326313976144085"/>
                    </c:manualLayout>
                  </c15:layout>
                  <c15:dlblFieldTable/>
                  <c15:showDataLabelsRange val="0"/>
                </c:ext>
              </c:extLst>
            </c:dLbl>
            <c:dLbl>
              <c:idx val="1"/>
              <c:layout>
                <c:manualLayout>
                  <c:x val="-6.3549382223024364E-2"/>
                  <c:y val="6.1703639571353809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r>
                      <a:rPr lang="pt-BR" sz="2000" dirty="0" smtClean="0">
                        <a:solidFill>
                          <a:schemeClr val="tx2"/>
                        </a:solidFill>
                      </a:rPr>
                      <a:t>Home, OU &amp; AMU</a:t>
                    </a:r>
                    <a:r>
                      <a:rPr lang="pt-BR" sz="2000" baseline="0" dirty="0" smtClean="0">
                        <a:solidFill>
                          <a:schemeClr val="tx2"/>
                        </a:solidFill>
                      </a:rPr>
                      <a:t> </a:t>
                    </a:r>
                    <a:endParaRPr lang="pt-BR" sz="2000" baseline="0" dirty="0">
                      <a:solidFill>
                        <a:schemeClr val="tx2"/>
                      </a:solidFill>
                    </a:endParaRPr>
                  </a:p>
                  <a:p>
                    <a:pPr>
                      <a:defRPr sz="2000">
                        <a:solidFill>
                          <a:schemeClr val="tx2"/>
                        </a:solidFill>
                      </a:defRPr>
                    </a:pPr>
                    <a:fld id="{B9D1EBAF-CB25-4FA4-883C-AD7AA29B22BC}" type="VALUE">
                      <a:rPr lang="pt-BR" sz="2000" baseline="0" smtClean="0">
                        <a:solidFill>
                          <a:schemeClr val="tx2"/>
                        </a:solidFill>
                      </a:rPr>
                      <a:pPr>
                        <a:defRPr sz="2000">
                          <a:solidFill>
                            <a:schemeClr val="tx2"/>
                          </a:solidFill>
                        </a:defRPr>
                      </a:pPr>
                      <a:t>[VALUE]</a:t>
                    </a:fld>
                    <a:r>
                      <a:rPr lang="pt-BR" sz="2000" baseline="0" dirty="0" smtClean="0">
                        <a:solidFill>
                          <a:schemeClr val="tx2"/>
                        </a:solidFill>
                      </a:rPr>
                      <a:t> (</a:t>
                    </a:r>
                    <a:fld id="{0BF70419-00CA-40D5-9FA2-0939D9093BB3}" type="PERCENTAGE">
                      <a:rPr lang="pt-BR" sz="2000" baseline="0" smtClean="0">
                        <a:solidFill>
                          <a:schemeClr val="tx2"/>
                        </a:solidFill>
                      </a:rPr>
                      <a:pPr>
                        <a:defRPr sz="2000">
                          <a:solidFill>
                            <a:schemeClr val="tx2"/>
                          </a:solidFill>
                        </a:defRPr>
                      </a:pPr>
                      <a:t>[PERCENTAGE]</a:t>
                    </a:fld>
                    <a:r>
                      <a:rPr lang="pt-BR" sz="2000" baseline="0" dirty="0">
                        <a:solidFill>
                          <a:schemeClr val="tx2"/>
                        </a:solidFill>
                      </a:rPr>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5500123619768006"/>
                      <c:h val="0.19905260953761345"/>
                    </c:manualLayout>
                  </c15:layout>
                  <c15:dlblFieldTable/>
                  <c15:showDataLabelsRange val="0"/>
                </c:ext>
              </c:extLst>
            </c:dLbl>
            <c:dLbl>
              <c:idx val="2"/>
              <c:layout>
                <c:manualLayout>
                  <c:x val="0.15409051282659519"/>
                  <c:y val="-0.16746049309143354"/>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r>
                      <a:rPr lang="pt-BR" sz="2000" dirty="0" smtClean="0">
                        <a:solidFill>
                          <a:schemeClr val="tx2"/>
                        </a:solidFill>
                      </a:rPr>
                      <a:t>Home,</a:t>
                    </a:r>
                    <a:r>
                      <a:rPr lang="pt-BR" sz="2000" baseline="0" dirty="0" smtClean="0">
                        <a:solidFill>
                          <a:schemeClr val="tx2"/>
                        </a:solidFill>
                      </a:rPr>
                      <a:t> OU, AMU &amp; FMU </a:t>
                    </a:r>
                    <a:endParaRPr lang="pt-BR" sz="2000" baseline="0" dirty="0">
                      <a:solidFill>
                        <a:schemeClr val="tx2"/>
                      </a:solidFill>
                    </a:endParaRPr>
                  </a:p>
                  <a:p>
                    <a:pPr>
                      <a:defRPr sz="2000">
                        <a:solidFill>
                          <a:schemeClr val="tx2"/>
                        </a:solidFill>
                      </a:defRPr>
                    </a:pPr>
                    <a:fld id="{2A0C6FC0-6FF9-421C-BCB6-1465457FEDB0}" type="VALUE">
                      <a:rPr lang="pt-BR" sz="2000" baseline="0" smtClean="0">
                        <a:solidFill>
                          <a:schemeClr val="tx2"/>
                        </a:solidFill>
                      </a:rPr>
                      <a:pPr>
                        <a:defRPr sz="2000">
                          <a:solidFill>
                            <a:schemeClr val="tx2"/>
                          </a:solidFill>
                        </a:defRPr>
                      </a:pPr>
                      <a:t>[VALUE]</a:t>
                    </a:fld>
                    <a:r>
                      <a:rPr lang="pt-BR" sz="2000" baseline="0" dirty="0" smtClean="0">
                        <a:solidFill>
                          <a:schemeClr val="tx2"/>
                        </a:solidFill>
                      </a:rPr>
                      <a:t> (</a:t>
                    </a:r>
                    <a:fld id="{6C7F8C23-36A3-4949-AFD1-8DA3CB5E03D0}" type="PERCENTAGE">
                      <a:rPr lang="pt-BR" sz="2000" baseline="0" smtClean="0">
                        <a:solidFill>
                          <a:schemeClr val="tx2"/>
                        </a:solidFill>
                      </a:rPr>
                      <a:pPr>
                        <a:defRPr sz="2000">
                          <a:solidFill>
                            <a:schemeClr val="tx2"/>
                          </a:solidFill>
                        </a:defRPr>
                      </a:pPr>
                      <a:t>[PERCENTAGE]</a:t>
                    </a:fld>
                    <a:r>
                      <a:rPr lang="pt-BR" sz="2000" baseline="0" dirty="0">
                        <a:solidFill>
                          <a:schemeClr val="tx2"/>
                        </a:solidFill>
                      </a:rPr>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0400230025751537"/>
                      <c:h val="0.22355619297391055"/>
                    </c:manualLayout>
                  </c15:layout>
                  <c15:dlblFieldTable/>
                  <c15:showDataLabelsRange val="0"/>
                </c:ext>
              </c:extLst>
            </c:dLbl>
            <c:dLbl>
              <c:idx val="3"/>
              <c:layout>
                <c:manualLayout>
                  <c:x val="-4.8007683260643641E-2"/>
                  <c:y val="4.1844842257520318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r>
                      <a:rPr lang="pt-BR" sz="2000" dirty="0" smtClean="0">
                        <a:solidFill>
                          <a:schemeClr val="tx2"/>
                        </a:solidFill>
                      </a:rPr>
                      <a:t>Home, OU &amp; FMU</a:t>
                    </a:r>
                    <a:r>
                      <a:rPr lang="pt-BR" sz="2000" baseline="0" dirty="0" smtClean="0">
                        <a:solidFill>
                          <a:schemeClr val="tx2"/>
                        </a:solidFill>
                      </a:rPr>
                      <a:t> </a:t>
                    </a:r>
                  </a:p>
                  <a:p>
                    <a:pPr>
                      <a:defRPr sz="2000">
                        <a:solidFill>
                          <a:schemeClr val="tx2"/>
                        </a:solidFill>
                      </a:defRPr>
                    </a:pPr>
                    <a:fld id="{587970AC-D494-4917-A179-35371DABEFA4}" type="VALUE">
                      <a:rPr lang="pt-BR" sz="2000" baseline="0" smtClean="0">
                        <a:solidFill>
                          <a:schemeClr val="tx2"/>
                        </a:solidFill>
                      </a:rPr>
                      <a:pPr>
                        <a:defRPr sz="2000">
                          <a:solidFill>
                            <a:schemeClr val="tx2"/>
                          </a:solidFill>
                        </a:defRPr>
                      </a:pPr>
                      <a:t>[VALUE]</a:t>
                    </a:fld>
                    <a:r>
                      <a:rPr lang="pt-BR" sz="2000" baseline="0" dirty="0" smtClean="0">
                        <a:solidFill>
                          <a:schemeClr val="tx2"/>
                        </a:solidFill>
                      </a:rPr>
                      <a:t> (</a:t>
                    </a:r>
                    <a:fld id="{06EA32D6-79ED-46D1-A03F-9655B0E96A23}" type="PERCENTAGE">
                      <a:rPr lang="pt-BR" sz="2000" baseline="0" smtClean="0">
                        <a:solidFill>
                          <a:schemeClr val="tx2"/>
                        </a:solidFill>
                      </a:rPr>
                      <a:pPr>
                        <a:defRPr sz="2000">
                          <a:solidFill>
                            <a:schemeClr val="tx2"/>
                          </a:solidFill>
                        </a:defRPr>
                      </a:pPr>
                      <a:t>[PERCENTAGE]</a:t>
                    </a:fld>
                    <a:r>
                      <a:rPr lang="pt-BR" sz="2000" baseline="0" dirty="0">
                        <a:solidFill>
                          <a:schemeClr val="tx2"/>
                        </a:solidFill>
                      </a:rPr>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5950042354969688"/>
                      <c:h val="0.13472776839719464"/>
                    </c:manualLayout>
                  </c15:layout>
                  <c15:dlblFieldTable/>
                  <c15:showDataLabelsRange val="0"/>
                </c:ext>
              </c:extLst>
            </c:dLbl>
            <c:dLbl>
              <c:idx val="4"/>
              <c:layout>
                <c:manualLayout>
                  <c:x val="-9.7603946105119008E-2"/>
                  <c:y val="1.4674472360167277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r>
                      <a:rPr lang="en-US" sz="2000" dirty="0" smtClean="0">
                        <a:solidFill>
                          <a:schemeClr val="tx2"/>
                        </a:solidFill>
                      </a:rPr>
                      <a:t>Home &amp; FMU</a:t>
                    </a:r>
                    <a:r>
                      <a:rPr lang="en-US" sz="2000" baseline="0" dirty="0" smtClean="0">
                        <a:solidFill>
                          <a:schemeClr val="tx2"/>
                        </a:solidFill>
                      </a:rPr>
                      <a:t> </a:t>
                    </a:r>
                  </a:p>
                  <a:p>
                    <a:pPr>
                      <a:defRPr sz="2000">
                        <a:solidFill>
                          <a:schemeClr val="tx2"/>
                        </a:solidFill>
                      </a:defRPr>
                    </a:pPr>
                    <a:r>
                      <a:rPr lang="en-US" sz="2000" baseline="0" dirty="0" smtClean="0">
                        <a:solidFill>
                          <a:schemeClr val="tx2"/>
                        </a:solidFill>
                      </a:rPr>
                      <a:t>4 (</a:t>
                    </a:r>
                    <a:fld id="{77995854-7B0A-4E93-ABDE-3AD900FCB431}" type="PERCENTAGE">
                      <a:rPr lang="en-US" sz="2000" baseline="0" smtClean="0">
                        <a:solidFill>
                          <a:schemeClr val="tx2"/>
                        </a:solidFill>
                      </a:rPr>
                      <a:pPr>
                        <a:defRPr sz="2000">
                          <a:solidFill>
                            <a:schemeClr val="tx2"/>
                          </a:solidFill>
                        </a:defRPr>
                      </a:pPr>
                      <a:t>[PERCENTAGE]</a:t>
                    </a:fld>
                    <a:r>
                      <a:rPr lang="en-US" sz="2000" baseline="0" dirty="0">
                        <a:solidFill>
                          <a:schemeClr val="tx2"/>
                        </a:solidFill>
                      </a:rPr>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5092154543545031"/>
                      <c:h val="0.14293017571163805"/>
                    </c:manualLayout>
                  </c15:layout>
                  <c15:dlblFieldTable/>
                  <c15:showDataLabelsRange val="0"/>
                </c:ext>
              </c:extLst>
            </c:dLbl>
            <c:dLbl>
              <c:idx val="5"/>
              <c:layout>
                <c:manualLayout>
                  <c:x val="-4.14766375327736E-2"/>
                  <c:y val="-0.1276489658081072"/>
                </c:manualLayout>
              </c:layout>
              <c:tx>
                <c:rich>
                  <a:bodyPr/>
                  <a:lstStyle/>
                  <a:p>
                    <a:fld id="{7B7CEA26-CB2C-4492-B1E8-6C06B24201A8}" type="CATEGORYNAME">
                      <a:rPr lang="en-US" smtClean="0"/>
                      <a:pPr/>
                      <a:t>[CATEGORY NAME]</a:t>
                    </a:fld>
                    <a:r>
                      <a:rPr lang="en-US" dirty="0" smtClean="0"/>
                      <a:t>MU</a:t>
                    </a:r>
                    <a:r>
                      <a:rPr lang="en-US" baseline="0" dirty="0" smtClean="0"/>
                      <a:t> </a:t>
                    </a:r>
                  </a:p>
                  <a:p>
                    <a:fld id="{8CC58117-0C02-4762-877D-3C8679B09C2C}" type="VALUE">
                      <a:rPr lang="en-US" baseline="0" smtClean="0"/>
                      <a:pPr/>
                      <a:t>[VALUE]</a:t>
                    </a:fld>
                    <a:r>
                      <a:rPr lang="en-US" baseline="0" dirty="0" smtClean="0"/>
                      <a:t> (</a:t>
                    </a:r>
                    <a:fld id="{9994FCC2-04A5-4887-BD70-0F4CC52C1BD1}" type="PERCENTAGE">
                      <a:rPr lang="en-US" baseline="0" smtClean="0"/>
                      <a:pPr/>
                      <a:t>[PERCENTAGE]</a:t>
                    </a:fld>
                    <a:r>
                      <a:rPr lang="en-US" baseline="0" dirty="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'1.Settings &amp; config changes'!$B$36:$B$41</c:f>
              <c:strCache>
                <c:ptCount val="6"/>
                <c:pt idx="0">
                  <c:v>H + O</c:v>
                </c:pt>
                <c:pt idx="1">
                  <c:v>H + O + A</c:v>
                </c:pt>
                <c:pt idx="2">
                  <c:v>H + O + A + F</c:v>
                </c:pt>
                <c:pt idx="3">
                  <c:v>H + O + F</c:v>
                </c:pt>
                <c:pt idx="4">
                  <c:v>H + F</c:v>
                </c:pt>
                <c:pt idx="5">
                  <c:v>F</c:v>
                </c:pt>
              </c:strCache>
            </c:strRef>
          </c:cat>
          <c:val>
            <c:numRef>
              <c:f>'1.Settings &amp; config changes'!$C$36:$C$41</c:f>
              <c:numCache>
                <c:formatCode>General</c:formatCode>
                <c:ptCount val="6"/>
                <c:pt idx="0">
                  <c:v>30</c:v>
                </c:pt>
                <c:pt idx="1">
                  <c:v>72</c:v>
                </c:pt>
                <c:pt idx="2">
                  <c:v>34</c:v>
                </c:pt>
                <c:pt idx="3">
                  <c:v>14</c:v>
                </c:pt>
                <c:pt idx="4">
                  <c:v>4</c:v>
                </c:pt>
                <c:pt idx="5">
                  <c:v>1</c:v>
                </c:pt>
              </c:numCache>
            </c:numRef>
          </c:val>
        </c:ser>
        <c:dLbls>
          <c:showLegendKey val="0"/>
          <c:showVal val="0"/>
          <c:showCatName val="0"/>
          <c:showSerName val="0"/>
          <c:showPercent val="0"/>
          <c:showBubbleSize val="0"/>
          <c:showLeaderLines val="1"/>
        </c:dLbls>
        <c:firstSliceAng val="29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5.8774884784752297E-2"/>
          <c:y val="0.27937497254907812"/>
          <c:w val="0.91425193644061009"/>
          <c:h val="0.43119378534059077"/>
        </c:manualLayout>
      </c:layout>
      <c:barChart>
        <c:barDir val="col"/>
        <c:grouping val="clustered"/>
        <c:varyColors val="0"/>
        <c:ser>
          <c:idx val="0"/>
          <c:order val="0"/>
          <c:tx>
            <c:strRef>
              <c:f>NNUs!$P$25</c:f>
              <c:strCache>
                <c:ptCount val="1"/>
                <c:pt idx="0">
                  <c:v>SCBU</c:v>
                </c:pt>
              </c:strCache>
            </c:strRef>
          </c:tx>
          <c:spPr>
            <a:solidFill>
              <a:schemeClr val="accent6">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NNUs!$O$26:$O$29</c:f>
              <c:strCache>
                <c:ptCount val="4"/>
                <c:pt idx="0">
                  <c:v>&lt;2500 births </c:v>
                </c:pt>
                <c:pt idx="1">
                  <c:v>2500-3999 births</c:v>
                </c:pt>
                <c:pt idx="2">
                  <c:v>4000-5999 births</c:v>
                </c:pt>
                <c:pt idx="3">
                  <c:v>≥6000 births</c:v>
                </c:pt>
              </c:strCache>
            </c:strRef>
          </c:cat>
          <c:val>
            <c:numRef>
              <c:f>NNUs!$P$26:$P$29</c:f>
              <c:numCache>
                <c:formatCode>General</c:formatCode>
                <c:ptCount val="4"/>
                <c:pt idx="0">
                  <c:v>29</c:v>
                </c:pt>
                <c:pt idx="1">
                  <c:v>11</c:v>
                </c:pt>
                <c:pt idx="2">
                  <c:v>5</c:v>
                </c:pt>
                <c:pt idx="3">
                  <c:v>0</c:v>
                </c:pt>
              </c:numCache>
            </c:numRef>
          </c:val>
        </c:ser>
        <c:ser>
          <c:idx val="1"/>
          <c:order val="1"/>
          <c:tx>
            <c:strRef>
              <c:f>NNUs!$Q$25</c:f>
              <c:strCache>
                <c:ptCount val="1"/>
                <c:pt idx="0">
                  <c:v>LNU</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NNUs!$O$26:$O$29</c:f>
              <c:strCache>
                <c:ptCount val="4"/>
                <c:pt idx="0">
                  <c:v>&lt;2500 births </c:v>
                </c:pt>
                <c:pt idx="1">
                  <c:v>2500-3999 births</c:v>
                </c:pt>
                <c:pt idx="2">
                  <c:v>4000-5999 births</c:v>
                </c:pt>
                <c:pt idx="3">
                  <c:v>≥6000 births</c:v>
                </c:pt>
              </c:strCache>
            </c:strRef>
          </c:cat>
          <c:val>
            <c:numRef>
              <c:f>NNUs!$Q$26:$Q$29</c:f>
              <c:numCache>
                <c:formatCode>General</c:formatCode>
                <c:ptCount val="4"/>
                <c:pt idx="0">
                  <c:v>13</c:v>
                </c:pt>
                <c:pt idx="1">
                  <c:v>36</c:v>
                </c:pt>
                <c:pt idx="2">
                  <c:v>30</c:v>
                </c:pt>
                <c:pt idx="3">
                  <c:v>3</c:v>
                </c:pt>
              </c:numCache>
            </c:numRef>
          </c:val>
        </c:ser>
        <c:ser>
          <c:idx val="2"/>
          <c:order val="2"/>
          <c:tx>
            <c:strRef>
              <c:f>NNUs!$R$25</c:f>
              <c:strCache>
                <c:ptCount val="1"/>
                <c:pt idx="0">
                  <c:v>NICU</c:v>
                </c:pt>
              </c:strCache>
            </c:strRef>
          </c:tx>
          <c:spPr>
            <a:solidFill>
              <a:schemeClr val="accent6">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NNUs!$O$26:$O$29</c:f>
              <c:strCache>
                <c:ptCount val="4"/>
                <c:pt idx="0">
                  <c:v>&lt;2500 births </c:v>
                </c:pt>
                <c:pt idx="1">
                  <c:v>2500-3999 births</c:v>
                </c:pt>
                <c:pt idx="2">
                  <c:v>4000-5999 births</c:v>
                </c:pt>
                <c:pt idx="3">
                  <c:v>≥6000 births</c:v>
                </c:pt>
              </c:strCache>
            </c:strRef>
          </c:cat>
          <c:val>
            <c:numRef>
              <c:f>NNUs!$R$26:$R$29</c:f>
              <c:numCache>
                <c:formatCode>General</c:formatCode>
                <c:ptCount val="4"/>
                <c:pt idx="0">
                  <c:v>0</c:v>
                </c:pt>
                <c:pt idx="1">
                  <c:v>10</c:v>
                </c:pt>
                <c:pt idx="2">
                  <c:v>34</c:v>
                </c:pt>
                <c:pt idx="3">
                  <c:v>13</c:v>
                </c:pt>
              </c:numCache>
            </c:numRef>
          </c:val>
        </c:ser>
        <c:dLbls>
          <c:showLegendKey val="0"/>
          <c:showVal val="0"/>
          <c:showCatName val="0"/>
          <c:showSerName val="0"/>
          <c:showPercent val="0"/>
          <c:showBubbleSize val="0"/>
        </c:dLbls>
        <c:gapWidth val="219"/>
        <c:overlap val="-27"/>
        <c:axId val="-817513440"/>
        <c:axId val="-817527040"/>
      </c:barChart>
      <c:catAx>
        <c:axId val="-8175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27040"/>
        <c:crosses val="autoZero"/>
        <c:auto val="1"/>
        <c:lblAlgn val="ctr"/>
        <c:lblOffset val="100"/>
        <c:noMultiLvlLbl val="0"/>
      </c:catAx>
      <c:valAx>
        <c:axId val="-817527040"/>
        <c:scaling>
          <c:orientation val="minMax"/>
        </c:scaling>
        <c:delete val="1"/>
        <c:axPos val="l"/>
        <c:numFmt formatCode="General" sourceLinked="1"/>
        <c:majorTickMark val="none"/>
        <c:minorTickMark val="none"/>
        <c:tickLblPos val="nextTo"/>
        <c:crossAx val="-817513440"/>
        <c:crosses val="autoZero"/>
        <c:crossBetween val="between"/>
      </c:valAx>
      <c:spPr>
        <a:noFill/>
        <a:ln>
          <a:noFill/>
        </a:ln>
        <a:effectLst/>
      </c:spPr>
    </c:plotArea>
    <c:legend>
      <c:legendPos val="b"/>
      <c:layout>
        <c:manualLayout>
          <c:xMode val="edge"/>
          <c:yMode val="edge"/>
          <c:x val="1.7294063524707502E-2"/>
          <c:y val="0.92094223960260002"/>
          <c:w val="0.95876088784887026"/>
          <c:h val="7.812554680664916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3191956077954"/>
          <c:y val="3.7532662987763643E-2"/>
          <c:w val="0.45731138715715547"/>
          <c:h val="0.70613453442973373"/>
        </c:manualLayout>
      </c:layout>
      <c:barChart>
        <c:barDir val="bar"/>
        <c:grouping val="clustered"/>
        <c:varyColors val="0"/>
        <c:ser>
          <c:idx val="1"/>
          <c:order val="0"/>
          <c:tx>
            <c:strRef>
              <c:f>specialistservice!$O$83</c:f>
              <c:strCache>
                <c:ptCount val="1"/>
                <c:pt idx="0">
                  <c:v>Other obstetric units (n=132)</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specialistservice!$M$84:$M$88</c:f>
              <c:strCache>
                <c:ptCount val="5"/>
                <c:pt idx="0">
                  <c:v>Cell salvage</c:v>
                </c:pt>
                <c:pt idx="1">
                  <c:v>Interventional radiology</c:v>
                </c:pt>
                <c:pt idx="2">
                  <c:v>MRI scanning</c:v>
                </c:pt>
                <c:pt idx="3">
                  <c:v>24 hour blood transfusion lab</c:v>
                </c:pt>
                <c:pt idx="4">
                  <c:v>Blood transfusion lab (all)</c:v>
                </c:pt>
              </c:strCache>
            </c:strRef>
          </c:cat>
          <c:val>
            <c:numRef>
              <c:f>specialistservice!$O$84:$O$88</c:f>
              <c:numCache>
                <c:formatCode>0%</c:formatCode>
                <c:ptCount val="5"/>
                <c:pt idx="0">
                  <c:v>0.78787878787878785</c:v>
                </c:pt>
                <c:pt idx="1">
                  <c:v>0.54545454545454541</c:v>
                </c:pt>
                <c:pt idx="2">
                  <c:v>0.96212121212121215</c:v>
                </c:pt>
                <c:pt idx="3">
                  <c:v>0.61363636363636365</c:v>
                </c:pt>
                <c:pt idx="4">
                  <c:v>0.99242424242424243</c:v>
                </c:pt>
              </c:numCache>
            </c:numRef>
          </c:val>
        </c:ser>
        <c:ser>
          <c:idx val="0"/>
          <c:order val="1"/>
          <c:tx>
            <c:strRef>
              <c:f>specialistservice!$N$83</c:f>
              <c:strCache>
                <c:ptCount val="1"/>
                <c:pt idx="0">
                  <c:v>Referral unit for morbidly adherent placenta (n=53)</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specialistservice!$M$84:$M$88</c:f>
              <c:strCache>
                <c:ptCount val="5"/>
                <c:pt idx="0">
                  <c:v>Cell salvage</c:v>
                </c:pt>
                <c:pt idx="1">
                  <c:v>Interventional radiology</c:v>
                </c:pt>
                <c:pt idx="2">
                  <c:v>MRI scanning</c:v>
                </c:pt>
                <c:pt idx="3">
                  <c:v>24 hour blood transfusion lab</c:v>
                </c:pt>
                <c:pt idx="4">
                  <c:v>Blood transfusion lab (all)</c:v>
                </c:pt>
              </c:strCache>
            </c:strRef>
          </c:cat>
          <c:val>
            <c:numRef>
              <c:f>specialistservice!$N$84:$N$88</c:f>
              <c:numCache>
                <c:formatCode>0%</c:formatCode>
                <c:ptCount val="5"/>
                <c:pt idx="0">
                  <c:v>0.8867924528301887</c:v>
                </c:pt>
                <c:pt idx="1">
                  <c:v>0.84905660377358494</c:v>
                </c:pt>
                <c:pt idx="2">
                  <c:v>0.94339622641509435</c:v>
                </c:pt>
                <c:pt idx="3">
                  <c:v>0.73584905660377353</c:v>
                </c:pt>
                <c:pt idx="4">
                  <c:v>0.98113207547169812</c:v>
                </c:pt>
              </c:numCache>
            </c:numRef>
          </c:val>
        </c:ser>
        <c:dLbls>
          <c:showLegendKey val="0"/>
          <c:showVal val="0"/>
          <c:showCatName val="0"/>
          <c:showSerName val="0"/>
          <c:showPercent val="0"/>
          <c:showBubbleSize val="0"/>
        </c:dLbls>
        <c:gapWidth val="79"/>
        <c:axId val="-817523776"/>
        <c:axId val="-817509632"/>
      </c:barChart>
      <c:catAx>
        <c:axId val="-81752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09632"/>
        <c:crosses val="autoZero"/>
        <c:auto val="1"/>
        <c:lblAlgn val="ctr"/>
        <c:lblOffset val="100"/>
        <c:noMultiLvlLbl val="0"/>
      </c:catAx>
      <c:valAx>
        <c:axId val="-817509632"/>
        <c:scaling>
          <c:orientation val="minMax"/>
          <c:max val="1"/>
        </c:scaling>
        <c:delete val="1"/>
        <c:axPos val="b"/>
        <c:numFmt formatCode="0%" sourceLinked="1"/>
        <c:majorTickMark val="none"/>
        <c:minorTickMark val="none"/>
        <c:tickLblPos val="nextTo"/>
        <c:crossAx val="-817523776"/>
        <c:crosses val="autoZero"/>
        <c:crossBetween val="between"/>
        <c:majorUnit val="0.2"/>
      </c:valAx>
      <c:spPr>
        <a:noFill/>
        <a:ln>
          <a:noFill/>
        </a:ln>
        <a:effectLst/>
      </c:spPr>
    </c:plotArea>
    <c:legend>
      <c:legendPos val="b"/>
      <c:layout>
        <c:manualLayout>
          <c:xMode val="edge"/>
          <c:yMode val="edge"/>
          <c:x val="2.1050756336617338E-2"/>
          <c:y val="0.79807381071825867"/>
          <c:w val="0.97676759607947572"/>
          <c:h val="0.1833742665823282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135531496062992"/>
          <c:y val="0.10556451520408575"/>
          <c:w val="0.54709076990376215"/>
          <c:h val="0.61439404828428523"/>
        </c:manualLayout>
      </c:layout>
      <c:barChart>
        <c:barDir val="bar"/>
        <c:grouping val="percentStacked"/>
        <c:varyColors val="0"/>
        <c:ser>
          <c:idx val="0"/>
          <c:order val="0"/>
          <c:tx>
            <c:strRef>
              <c:f>'3.Improvement &amp; experience'!$C$162</c:f>
              <c:strCache>
                <c:ptCount val="1"/>
                <c:pt idx="0">
                  <c:v>Midwives &amp; obstetricians training together</c:v>
                </c:pt>
              </c:strCache>
            </c:strRef>
          </c:tx>
          <c:spPr>
            <a:solidFill>
              <a:schemeClr val="accent1">
                <a:lumMod val="50000"/>
              </a:schemeClr>
            </a:solidFill>
            <a:ln>
              <a:noFill/>
            </a:ln>
            <a:effectLst/>
          </c:spPr>
          <c:invertIfNegative val="0"/>
          <c:cat>
            <c:strRef>
              <c:f>'3.Improvement &amp; experience'!$B$163:$B$170</c:f>
              <c:strCache>
                <c:ptCount val="8"/>
                <c:pt idx="0">
                  <c:v>Maternal obstetric emergencies</c:v>
                </c:pt>
                <c:pt idx="1">
                  <c:v>Fetal/neonatal emergencies</c:v>
                </c:pt>
                <c:pt idx="2">
                  <c:v>Facilitating normal birth</c:v>
                </c:pt>
                <c:pt idx="3">
                  <c:v>Fetal monitoring</c:v>
                </c:pt>
                <c:pt idx="4">
                  <c:v>Communication</c:v>
                </c:pt>
                <c:pt idx="5">
                  <c:v>Perinatal mental health</c:v>
                </c:pt>
                <c:pt idx="6">
                  <c:v>Safeguarding</c:v>
                </c:pt>
                <c:pt idx="7">
                  <c:v>Perineal assessment &amp; repair</c:v>
                </c:pt>
              </c:strCache>
            </c:strRef>
          </c:cat>
          <c:val>
            <c:numRef>
              <c:f>'3.Improvement &amp; experience'!$C$163:$C$170</c:f>
              <c:numCache>
                <c:formatCode>General</c:formatCode>
                <c:ptCount val="8"/>
                <c:pt idx="0">
                  <c:v>148</c:v>
                </c:pt>
                <c:pt idx="1">
                  <c:v>148</c:v>
                </c:pt>
                <c:pt idx="2">
                  <c:v>27</c:v>
                </c:pt>
                <c:pt idx="3">
                  <c:v>128</c:v>
                </c:pt>
                <c:pt idx="4">
                  <c:v>87</c:v>
                </c:pt>
                <c:pt idx="5">
                  <c:v>42</c:v>
                </c:pt>
                <c:pt idx="6">
                  <c:v>85</c:v>
                </c:pt>
                <c:pt idx="7">
                  <c:v>56</c:v>
                </c:pt>
              </c:numCache>
            </c:numRef>
          </c:val>
        </c:ser>
        <c:ser>
          <c:idx val="1"/>
          <c:order val="1"/>
          <c:tx>
            <c:strRef>
              <c:f>'3.Improvement &amp; experience'!$D$162</c:f>
              <c:strCache>
                <c:ptCount val="1"/>
                <c:pt idx="0">
                  <c:v>Midwives &amp; obstetricians training separately</c:v>
                </c:pt>
              </c:strCache>
            </c:strRef>
          </c:tx>
          <c:spPr>
            <a:solidFill>
              <a:schemeClr val="accent1">
                <a:lumMod val="75000"/>
              </a:schemeClr>
            </a:solidFill>
            <a:ln>
              <a:noFill/>
            </a:ln>
            <a:effectLst/>
          </c:spPr>
          <c:invertIfNegative val="0"/>
          <c:cat>
            <c:strRef>
              <c:f>'3.Improvement &amp; experience'!$B$163:$B$170</c:f>
              <c:strCache>
                <c:ptCount val="8"/>
                <c:pt idx="0">
                  <c:v>Maternal obstetric emergencies</c:v>
                </c:pt>
                <c:pt idx="1">
                  <c:v>Fetal/neonatal emergencies</c:v>
                </c:pt>
                <c:pt idx="2">
                  <c:v>Facilitating normal birth</c:v>
                </c:pt>
                <c:pt idx="3">
                  <c:v>Fetal monitoring</c:v>
                </c:pt>
                <c:pt idx="4">
                  <c:v>Communication</c:v>
                </c:pt>
                <c:pt idx="5">
                  <c:v>Perinatal mental health</c:v>
                </c:pt>
                <c:pt idx="6">
                  <c:v>Safeguarding</c:v>
                </c:pt>
                <c:pt idx="7">
                  <c:v>Perineal assessment &amp; repair</c:v>
                </c:pt>
              </c:strCache>
            </c:strRef>
          </c:cat>
          <c:val>
            <c:numRef>
              <c:f>'3.Improvement &amp; experience'!$D$163:$D$170</c:f>
              <c:numCache>
                <c:formatCode>General</c:formatCode>
                <c:ptCount val="8"/>
                <c:pt idx="0">
                  <c:v>7</c:v>
                </c:pt>
                <c:pt idx="1">
                  <c:v>5</c:v>
                </c:pt>
                <c:pt idx="2">
                  <c:v>3</c:v>
                </c:pt>
                <c:pt idx="3">
                  <c:v>23</c:v>
                </c:pt>
                <c:pt idx="4">
                  <c:v>13</c:v>
                </c:pt>
                <c:pt idx="5">
                  <c:v>32</c:v>
                </c:pt>
                <c:pt idx="6">
                  <c:v>46</c:v>
                </c:pt>
                <c:pt idx="7">
                  <c:v>45</c:v>
                </c:pt>
              </c:numCache>
            </c:numRef>
          </c:val>
        </c:ser>
        <c:ser>
          <c:idx val="2"/>
          <c:order val="2"/>
          <c:tx>
            <c:strRef>
              <c:f>'3.Improvement &amp; experience'!$E$162</c:f>
              <c:strCache>
                <c:ptCount val="1"/>
                <c:pt idx="0">
                  <c:v>Separate midwives training only</c:v>
                </c:pt>
              </c:strCache>
            </c:strRef>
          </c:tx>
          <c:spPr>
            <a:solidFill>
              <a:schemeClr val="accent1">
                <a:lumMod val="60000"/>
                <a:lumOff val="40000"/>
              </a:schemeClr>
            </a:solidFill>
            <a:ln>
              <a:noFill/>
            </a:ln>
            <a:effectLst/>
          </c:spPr>
          <c:invertIfNegative val="0"/>
          <c:cat>
            <c:strRef>
              <c:f>'3.Improvement &amp; experience'!$B$163:$B$170</c:f>
              <c:strCache>
                <c:ptCount val="8"/>
                <c:pt idx="0">
                  <c:v>Maternal obstetric emergencies</c:v>
                </c:pt>
                <c:pt idx="1">
                  <c:v>Fetal/neonatal emergencies</c:v>
                </c:pt>
                <c:pt idx="2">
                  <c:v>Facilitating normal birth</c:v>
                </c:pt>
                <c:pt idx="3">
                  <c:v>Fetal monitoring</c:v>
                </c:pt>
                <c:pt idx="4">
                  <c:v>Communication</c:v>
                </c:pt>
                <c:pt idx="5">
                  <c:v>Perinatal mental health</c:v>
                </c:pt>
                <c:pt idx="6">
                  <c:v>Safeguarding</c:v>
                </c:pt>
                <c:pt idx="7">
                  <c:v>Perineal assessment &amp; repair</c:v>
                </c:pt>
              </c:strCache>
            </c:strRef>
          </c:cat>
          <c:val>
            <c:numRef>
              <c:f>'3.Improvement &amp; experience'!$E$163:$E$170</c:f>
              <c:numCache>
                <c:formatCode>General</c:formatCode>
                <c:ptCount val="8"/>
                <c:pt idx="0">
                  <c:v>0</c:v>
                </c:pt>
                <c:pt idx="1">
                  <c:v>2</c:v>
                </c:pt>
                <c:pt idx="2">
                  <c:v>99</c:v>
                </c:pt>
                <c:pt idx="3">
                  <c:v>3</c:v>
                </c:pt>
                <c:pt idx="4">
                  <c:v>23</c:v>
                </c:pt>
                <c:pt idx="5">
                  <c:v>68</c:v>
                </c:pt>
                <c:pt idx="6">
                  <c:v>21</c:v>
                </c:pt>
                <c:pt idx="7">
                  <c:v>46</c:v>
                </c:pt>
              </c:numCache>
            </c:numRef>
          </c:val>
        </c:ser>
        <c:ser>
          <c:idx val="4"/>
          <c:order val="4"/>
          <c:tx>
            <c:strRef>
              <c:f>'3.Improvement &amp; experience'!$G$162</c:f>
              <c:strCache>
                <c:ptCount val="1"/>
                <c:pt idx="0">
                  <c:v>No training in topic</c:v>
                </c:pt>
              </c:strCache>
            </c:strRef>
          </c:tx>
          <c:spPr>
            <a:solidFill>
              <a:schemeClr val="bg1">
                <a:lumMod val="85000"/>
              </a:schemeClr>
            </a:solidFill>
            <a:ln>
              <a:noFill/>
            </a:ln>
            <a:effectLst/>
          </c:spPr>
          <c:invertIfNegative val="0"/>
          <c:cat>
            <c:strRef>
              <c:f>'3.Improvement &amp; experience'!$B$163:$B$170</c:f>
              <c:strCache>
                <c:ptCount val="8"/>
                <c:pt idx="0">
                  <c:v>Maternal obstetric emergencies</c:v>
                </c:pt>
                <c:pt idx="1">
                  <c:v>Fetal/neonatal emergencies</c:v>
                </c:pt>
                <c:pt idx="2">
                  <c:v>Facilitating normal birth</c:v>
                </c:pt>
                <c:pt idx="3">
                  <c:v>Fetal monitoring</c:v>
                </c:pt>
                <c:pt idx="4">
                  <c:v>Communication</c:v>
                </c:pt>
                <c:pt idx="5">
                  <c:v>Perinatal mental health</c:v>
                </c:pt>
                <c:pt idx="6">
                  <c:v>Safeguarding</c:v>
                </c:pt>
                <c:pt idx="7">
                  <c:v>Perineal assessment &amp; repair</c:v>
                </c:pt>
              </c:strCache>
            </c:strRef>
          </c:cat>
          <c:val>
            <c:numRef>
              <c:f>'3.Improvement &amp; experience'!$G$163:$G$170</c:f>
              <c:numCache>
                <c:formatCode>General</c:formatCode>
                <c:ptCount val="8"/>
                <c:pt idx="0">
                  <c:v>0</c:v>
                </c:pt>
                <c:pt idx="1">
                  <c:v>0</c:v>
                </c:pt>
                <c:pt idx="2">
                  <c:v>26</c:v>
                </c:pt>
                <c:pt idx="3">
                  <c:v>1</c:v>
                </c:pt>
                <c:pt idx="4">
                  <c:v>31</c:v>
                </c:pt>
                <c:pt idx="5">
                  <c:v>13</c:v>
                </c:pt>
                <c:pt idx="6">
                  <c:v>3</c:v>
                </c:pt>
                <c:pt idx="7">
                  <c:v>8</c:v>
                </c:pt>
              </c:numCache>
            </c:numRef>
          </c:val>
        </c:ser>
        <c:dLbls>
          <c:showLegendKey val="0"/>
          <c:showVal val="0"/>
          <c:showCatName val="0"/>
          <c:showSerName val="0"/>
          <c:showPercent val="0"/>
          <c:showBubbleSize val="0"/>
        </c:dLbls>
        <c:gapWidth val="77"/>
        <c:overlap val="100"/>
        <c:axId val="-817525408"/>
        <c:axId val="-817508544"/>
        <c:extLst>
          <c:ext xmlns:c15="http://schemas.microsoft.com/office/drawing/2012/chart" uri="{02D57815-91ED-43cb-92C2-25804820EDAC}">
            <c15:filteredBarSeries>
              <c15:ser>
                <c:idx val="3"/>
                <c:order val="3"/>
                <c:tx>
                  <c:strRef>
                    <c:extLst>
                      <c:ext uri="{02D57815-91ED-43cb-92C2-25804820EDAC}">
                        <c15:formulaRef>
                          <c15:sqref>'3.Improvement &amp; experience'!$F$162</c15:sqref>
                        </c15:formulaRef>
                      </c:ext>
                    </c:extLst>
                    <c:strCache>
                      <c:ptCount val="1"/>
                      <c:pt idx="0">
                        <c:v>Separate obstetricans training only</c:v>
                      </c:pt>
                    </c:strCache>
                  </c:strRef>
                </c:tx>
                <c:spPr>
                  <a:solidFill>
                    <a:schemeClr val="accent5">
                      <a:lumMod val="20000"/>
                      <a:lumOff val="80000"/>
                    </a:schemeClr>
                  </a:solidFill>
                  <a:ln>
                    <a:noFill/>
                  </a:ln>
                  <a:effectLst/>
                </c:spPr>
                <c:invertIfNegative val="0"/>
                <c:cat>
                  <c:strRef>
                    <c:extLst>
                      <c:ext uri="{02D57815-91ED-43cb-92C2-25804820EDAC}">
                        <c15:formulaRef>
                          <c15:sqref>'3.Improvement &amp; experience'!$B$163:$B$170</c15:sqref>
                        </c15:formulaRef>
                      </c:ext>
                    </c:extLst>
                    <c:strCache>
                      <c:ptCount val="8"/>
                      <c:pt idx="0">
                        <c:v>Maternal obstetric emergencies</c:v>
                      </c:pt>
                      <c:pt idx="1">
                        <c:v>Fetal/neonatal emergencies</c:v>
                      </c:pt>
                      <c:pt idx="2">
                        <c:v>Facilitating normal birth</c:v>
                      </c:pt>
                      <c:pt idx="3">
                        <c:v>Fetal monitoring</c:v>
                      </c:pt>
                      <c:pt idx="4">
                        <c:v>Communication</c:v>
                      </c:pt>
                      <c:pt idx="5">
                        <c:v>Perinatal mental health</c:v>
                      </c:pt>
                      <c:pt idx="6">
                        <c:v>Safeguarding</c:v>
                      </c:pt>
                      <c:pt idx="7">
                        <c:v>Perineal assessment &amp; repair</c:v>
                      </c:pt>
                    </c:strCache>
                  </c:strRef>
                </c:cat>
                <c:val>
                  <c:numRef>
                    <c:extLst>
                      <c:ext uri="{02D57815-91ED-43cb-92C2-25804820EDAC}">
                        <c15:formulaRef>
                          <c15:sqref>'3.Improvement &amp; experience'!$F$163:$F$170</c15:sqref>
                        </c15:formulaRef>
                      </c:ext>
                    </c:extLst>
                    <c:numCache>
                      <c:formatCode>General</c:formatCode>
                      <c:ptCount val="8"/>
                      <c:pt idx="0">
                        <c:v>0</c:v>
                      </c:pt>
                      <c:pt idx="1">
                        <c:v>0</c:v>
                      </c:pt>
                      <c:pt idx="2">
                        <c:v>0</c:v>
                      </c:pt>
                      <c:pt idx="3">
                        <c:v>0</c:v>
                      </c:pt>
                      <c:pt idx="4">
                        <c:v>1</c:v>
                      </c:pt>
                      <c:pt idx="5">
                        <c:v>0</c:v>
                      </c:pt>
                      <c:pt idx="6">
                        <c:v>0</c:v>
                      </c:pt>
                      <c:pt idx="7">
                        <c:v>0</c:v>
                      </c:pt>
                    </c:numCache>
                  </c:numRef>
                </c:val>
              </c15:ser>
            </c15:filteredBarSeries>
          </c:ext>
        </c:extLst>
      </c:barChart>
      <c:catAx>
        <c:axId val="-8175254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08544"/>
        <c:crosses val="autoZero"/>
        <c:auto val="1"/>
        <c:lblAlgn val="ctr"/>
        <c:lblOffset val="100"/>
        <c:noMultiLvlLbl val="0"/>
      </c:catAx>
      <c:valAx>
        <c:axId val="-81750854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25408"/>
        <c:crosses val="autoZero"/>
        <c:crossBetween val="between"/>
      </c:valAx>
      <c:spPr>
        <a:noFill/>
        <a:ln>
          <a:noFill/>
        </a:ln>
        <a:effectLst/>
      </c:spPr>
    </c:plotArea>
    <c:legend>
      <c:legendPos val="b"/>
      <c:layout>
        <c:manualLayout>
          <c:xMode val="edge"/>
          <c:yMode val="edge"/>
          <c:x val="4.4637357830271208E-2"/>
          <c:y val="0.75076631818381956"/>
          <c:w val="0.95403269903762034"/>
          <c:h val="0.2233904913278865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28129311912655"/>
          <c:y val="4.6862023782032025E-2"/>
          <c:w val="0.59598234888312673"/>
          <c:h val="0.95313791980382012"/>
        </c:manualLayout>
      </c:layout>
      <c:pieChart>
        <c:varyColors val="1"/>
        <c:ser>
          <c:idx val="0"/>
          <c:order val="0"/>
          <c:dPt>
            <c:idx val="0"/>
            <c:bubble3D val="0"/>
            <c:spPr>
              <a:solidFill>
                <a:schemeClr val="accent1">
                  <a:tint val="58000"/>
                </a:schemeClr>
              </a:solidFill>
              <a:ln w="19050">
                <a:solidFill>
                  <a:schemeClr val="lt1"/>
                </a:solidFill>
              </a:ln>
              <a:effectLst/>
            </c:spPr>
          </c:dPt>
          <c:dPt>
            <c:idx val="1"/>
            <c:bubble3D val="0"/>
            <c:spPr>
              <a:solidFill>
                <a:schemeClr val="accent1">
                  <a:tint val="86000"/>
                </a:schemeClr>
              </a:solidFill>
              <a:ln w="19050">
                <a:solidFill>
                  <a:schemeClr val="lt1"/>
                </a:solidFill>
              </a:ln>
              <a:effectLst/>
            </c:spPr>
          </c:dPt>
          <c:dPt>
            <c:idx val="2"/>
            <c:bubble3D val="0"/>
            <c:spPr>
              <a:solidFill>
                <a:schemeClr val="accent1">
                  <a:shade val="86000"/>
                </a:schemeClr>
              </a:solidFill>
              <a:ln w="19050">
                <a:solidFill>
                  <a:schemeClr val="lt1"/>
                </a:solidFill>
              </a:ln>
              <a:effectLst/>
            </c:spPr>
          </c:dPt>
          <c:dPt>
            <c:idx val="3"/>
            <c:bubble3D val="0"/>
            <c:spPr>
              <a:solidFill>
                <a:schemeClr val="accent1">
                  <a:shade val="58000"/>
                </a:schemeClr>
              </a:solidFill>
              <a:ln w="19050">
                <a:solidFill>
                  <a:schemeClr val="lt1"/>
                </a:solidFill>
              </a:ln>
              <a:effectLst/>
            </c:spPr>
          </c:dPt>
          <c:dLbls>
            <c:dLbl>
              <c:idx val="0"/>
              <c:layout>
                <c:manualLayout>
                  <c:x val="0"/>
                  <c:y val="-4.2691139008343051E-2"/>
                </c:manualLayout>
              </c:layout>
              <c:tx>
                <c:rich>
                  <a:bodyPr rot="0" spcFirstLastPara="1" vertOverflow="ellipsis" vert="horz" wrap="square" lIns="38100" tIns="19050" rIns="38100" bIns="19050" anchor="ctr" anchorCtr="0">
                    <a:noAutofit/>
                  </a:bodyPr>
                  <a:lstStyle/>
                  <a:p>
                    <a:pPr algn="l">
                      <a:defRPr sz="2000" b="0" i="0" u="none" strike="noStrike" kern="1200" baseline="0">
                        <a:solidFill>
                          <a:schemeClr val="tx2"/>
                        </a:solidFill>
                        <a:latin typeface="+mn-lt"/>
                        <a:ea typeface="+mn-ea"/>
                        <a:cs typeface="+mn-cs"/>
                      </a:defRPr>
                    </a:pPr>
                    <a:r>
                      <a:rPr lang="en-GB" sz="2000" baseline="0" dirty="0">
                        <a:solidFill>
                          <a:schemeClr val="tx2"/>
                        </a:solidFill>
                      </a:rPr>
                      <a:t>No community midwifery </a:t>
                    </a:r>
                    <a:r>
                      <a:rPr lang="en-GB" sz="2000" baseline="0" dirty="0" smtClean="0">
                        <a:solidFill>
                          <a:schemeClr val="tx2"/>
                        </a:solidFill>
                      </a:rPr>
                      <a:t>teams</a:t>
                    </a:r>
                  </a:p>
                  <a:p>
                    <a:pPr algn="l">
                      <a:defRPr sz="2000">
                        <a:solidFill>
                          <a:schemeClr val="tx2"/>
                        </a:solidFill>
                      </a:defRPr>
                    </a:pPr>
                    <a:r>
                      <a:rPr lang="en-GB" sz="2000" baseline="0" dirty="0" smtClean="0">
                        <a:solidFill>
                          <a:schemeClr val="tx2"/>
                        </a:solidFill>
                      </a:rPr>
                      <a:t>12 (</a:t>
                    </a:r>
                    <a:fld id="{8CDAE1C7-E950-412D-ABFA-3B87600BD9A5}" type="PERCENTAGE">
                      <a:rPr lang="en-GB" sz="2000" baseline="0" smtClean="0">
                        <a:solidFill>
                          <a:schemeClr val="tx2"/>
                        </a:solidFill>
                      </a:rPr>
                      <a:pPr algn="l">
                        <a:defRPr sz="2000">
                          <a:solidFill>
                            <a:schemeClr val="tx2"/>
                          </a:solidFill>
                        </a:defRPr>
                      </a:pPr>
                      <a:t>[PERCENTAGE]</a:t>
                    </a:fld>
                    <a:r>
                      <a:rPr lang="en-GB" sz="2000" baseline="0" dirty="0">
                        <a:solidFill>
                          <a:schemeClr val="tx2"/>
                        </a:solidFill>
                      </a:rPr>
                      <a:t>)</a:t>
                    </a:r>
                  </a:p>
                </c:rich>
              </c:tx>
              <c:spPr>
                <a:noFill/>
                <a:ln>
                  <a:noFill/>
                </a:ln>
                <a:effectLst/>
              </c:spPr>
              <c:txPr>
                <a:bodyPr rot="0" spcFirstLastPara="1" vertOverflow="ellipsis" vert="horz" wrap="square" lIns="38100" tIns="19050" rIns="38100" bIns="19050" anchor="ctr" anchorCtr="0">
                  <a:noAutofit/>
                </a:bodyPr>
                <a:lstStyle/>
                <a:p>
                  <a:pPr algn="l">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7451788929693691"/>
                      <c:h val="0.18898472336710131"/>
                    </c:manualLayout>
                  </c15:layout>
                  <c15:dlblFieldTable/>
                  <c15:showDataLabelsRange val="0"/>
                </c:ext>
              </c:extLst>
            </c:dLbl>
            <c:dLbl>
              <c:idx val="1"/>
              <c:layout>
                <c:manualLayout>
                  <c:x val="-1.2204014553392614E-3"/>
                  <c:y val="-7.7460756513278678E-4"/>
                </c:manualLayout>
              </c:layout>
              <c:tx>
                <c:rich>
                  <a:bodyPr rot="0" spcFirstLastPara="1" vertOverflow="ellipsis" vert="horz" wrap="square" lIns="38100" tIns="19050" rIns="38100" bIns="19050" anchor="ctr" anchorCtr="0">
                    <a:noAutofit/>
                  </a:bodyPr>
                  <a:lstStyle/>
                  <a:p>
                    <a:pPr algn="l">
                      <a:defRPr sz="2000" b="0" i="0" u="none" strike="noStrike" kern="1200" baseline="0">
                        <a:solidFill>
                          <a:schemeClr val="tx2"/>
                        </a:solidFill>
                        <a:latin typeface="+mn-lt"/>
                        <a:ea typeface="+mn-ea"/>
                        <a:cs typeface="+mn-cs"/>
                      </a:defRPr>
                    </a:pPr>
                    <a:fld id="{C4782651-01D0-47DB-85F4-94BABDB0FC88}" type="CATEGORYNAME">
                      <a:rPr lang="en-GB" sz="2000">
                        <a:solidFill>
                          <a:schemeClr val="tx2"/>
                        </a:solidFill>
                      </a:rPr>
                      <a:pPr algn="l">
                        <a:defRPr sz="2000">
                          <a:solidFill>
                            <a:schemeClr val="tx2"/>
                          </a:solidFill>
                        </a:defRPr>
                      </a:pPr>
                      <a:t>[CATEGORY NAME]</a:t>
                    </a:fld>
                    <a:r>
                      <a:rPr lang="en-GB" sz="2000" baseline="0" dirty="0">
                        <a:solidFill>
                          <a:schemeClr val="tx2"/>
                        </a:solidFill>
                      </a:rPr>
                      <a:t> </a:t>
                    </a:r>
                    <a:endParaRPr lang="en-GB" sz="2000" baseline="0" dirty="0" smtClean="0">
                      <a:solidFill>
                        <a:schemeClr val="tx2"/>
                      </a:solidFill>
                    </a:endParaRPr>
                  </a:p>
                  <a:p>
                    <a:pPr algn="l">
                      <a:defRPr sz="2000">
                        <a:solidFill>
                          <a:schemeClr val="tx2"/>
                        </a:solidFill>
                      </a:defRPr>
                    </a:pPr>
                    <a:fld id="{9573764B-1323-4DBD-AC2A-556F102BFDAC}" type="VALUE">
                      <a:rPr lang="en-GB" sz="2000" baseline="0" smtClean="0">
                        <a:solidFill>
                          <a:schemeClr val="tx2"/>
                        </a:solidFill>
                      </a:rPr>
                      <a:pPr algn="l">
                        <a:defRPr sz="2000">
                          <a:solidFill>
                            <a:schemeClr val="tx2"/>
                          </a:solidFill>
                        </a:defRPr>
                      </a:pPr>
                      <a:t>[VALUE]</a:t>
                    </a:fld>
                    <a:r>
                      <a:rPr lang="en-GB" sz="2000" baseline="0" dirty="0" smtClean="0">
                        <a:solidFill>
                          <a:schemeClr val="tx2"/>
                        </a:solidFill>
                      </a:rPr>
                      <a:t> (</a:t>
                    </a:r>
                    <a:fld id="{7D362279-1487-48D9-8D4B-9B493A8ADF1B}" type="PERCENTAGE">
                      <a:rPr lang="en-GB" sz="2000" baseline="0" smtClean="0">
                        <a:solidFill>
                          <a:schemeClr val="tx2"/>
                        </a:solidFill>
                      </a:rPr>
                      <a:pPr algn="l">
                        <a:defRPr sz="2000">
                          <a:solidFill>
                            <a:schemeClr val="tx2"/>
                          </a:solidFill>
                        </a:defRPr>
                      </a:pPr>
                      <a:t>[PERCENTAGE]</a:t>
                    </a:fld>
                    <a:r>
                      <a:rPr lang="en-GB" sz="2000" baseline="0" dirty="0">
                        <a:solidFill>
                          <a:schemeClr val="tx2"/>
                        </a:solidFill>
                      </a:rPr>
                      <a:t>)</a:t>
                    </a:r>
                  </a:p>
                </c:rich>
              </c:tx>
              <c:spPr>
                <a:noFill/>
                <a:ln>
                  <a:noFill/>
                </a:ln>
                <a:effectLst/>
              </c:spPr>
              <c:txPr>
                <a:bodyPr rot="0" spcFirstLastPara="1" vertOverflow="ellipsis" vert="horz" wrap="square" lIns="38100" tIns="19050" rIns="38100" bIns="19050" anchor="ctr" anchorCtr="0">
                  <a:noAutofit/>
                </a:bodyPr>
                <a:lstStyle/>
                <a:p>
                  <a:pPr algn="l">
                    <a:defRPr sz="20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41239344042738713"/>
                      <c:h val="0.18169717018427461"/>
                    </c:manualLayout>
                  </c15:layout>
                  <c15:dlblFieldTable/>
                  <c15:showDataLabelsRange val="0"/>
                </c:ext>
              </c:extLst>
            </c:dLbl>
            <c:dLbl>
              <c:idx val="2"/>
              <c:layout>
                <c:manualLayout>
                  <c:x val="0.14146181117841214"/>
                  <c:y val="-7.9627499942845237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bg1"/>
                        </a:solidFill>
                        <a:latin typeface="+mn-lt"/>
                        <a:ea typeface="+mn-ea"/>
                        <a:cs typeface="+mn-cs"/>
                      </a:defRPr>
                    </a:pPr>
                    <a:fld id="{C92837B3-A943-43FF-ACFC-6BBCD70D00DE}" type="CATEGORYNAME">
                      <a:rPr lang="en-GB" sz="2000"/>
                      <a:pPr>
                        <a:defRPr sz="2000">
                          <a:solidFill>
                            <a:schemeClr val="bg1"/>
                          </a:solidFill>
                        </a:defRPr>
                      </a:pPr>
                      <a:t>[CATEGORY NAME]</a:t>
                    </a:fld>
                    <a:r>
                      <a:rPr lang="en-GB" sz="2000" baseline="0" dirty="0"/>
                      <a:t> </a:t>
                    </a:r>
                  </a:p>
                  <a:p>
                    <a:pPr>
                      <a:defRPr sz="2000">
                        <a:solidFill>
                          <a:schemeClr val="bg1"/>
                        </a:solidFill>
                      </a:defRPr>
                    </a:pPr>
                    <a:fld id="{C2377926-83E2-4A81-B66D-DA9F6D413B28}" type="VALUE">
                      <a:rPr lang="en-GB" sz="2000" baseline="0" smtClean="0"/>
                      <a:pPr>
                        <a:defRPr sz="2000">
                          <a:solidFill>
                            <a:schemeClr val="bg1"/>
                          </a:solidFill>
                        </a:defRPr>
                      </a:pPr>
                      <a:t>[VALUE]</a:t>
                    </a:fld>
                    <a:r>
                      <a:rPr lang="en-GB" sz="2000" baseline="0" dirty="0" smtClean="0"/>
                      <a:t> (</a:t>
                    </a:r>
                    <a:fld id="{E77D752E-428B-4989-BC89-B75056E434A4}" type="PERCENTAGE">
                      <a:rPr lang="en-GB" sz="2000" baseline="0" smtClean="0"/>
                      <a:pPr>
                        <a:defRPr sz="2000">
                          <a:solidFill>
                            <a:schemeClr val="bg1"/>
                          </a:solidFill>
                        </a:defRPr>
                      </a:pPr>
                      <a:t>[PERCENTAGE]</a:t>
                    </a:fld>
                    <a:r>
                      <a:rPr lang="en-GB" sz="2000" baseline="0" dirty="0"/>
                      <a:t>)</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1567222426836563"/>
                      <c:h val="0.31207630019376104"/>
                    </c:manualLayout>
                  </c15:layout>
                  <c15:dlblFieldTable/>
                  <c15:showDataLabelsRange val="0"/>
                </c:ext>
              </c:extLst>
            </c:dLbl>
            <c:dLbl>
              <c:idx val="3"/>
              <c:layout>
                <c:manualLayout>
                  <c:x val="-4.7535809570056597E-2"/>
                  <c:y val="0.21646010893055351"/>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bg1"/>
                        </a:solidFill>
                        <a:latin typeface="+mn-lt"/>
                        <a:ea typeface="+mn-ea"/>
                        <a:cs typeface="+mn-cs"/>
                      </a:defRPr>
                    </a:pPr>
                    <a:fld id="{7C56A647-E867-4F82-8595-46664F4B09DF}" type="CATEGORYNAME">
                      <a:rPr lang="en-GB" sz="2000"/>
                      <a:pPr>
                        <a:defRPr sz="2000">
                          <a:solidFill>
                            <a:schemeClr val="bg1"/>
                          </a:solidFill>
                        </a:defRPr>
                      </a:pPr>
                      <a:t>[CATEGORY NAME]</a:t>
                    </a:fld>
                    <a:r>
                      <a:rPr lang="en-GB" sz="2000" baseline="0" dirty="0"/>
                      <a:t> </a:t>
                    </a:r>
                    <a:endParaRPr lang="en-GB" sz="2000" baseline="0" dirty="0" smtClean="0"/>
                  </a:p>
                  <a:p>
                    <a:pPr>
                      <a:defRPr sz="2000">
                        <a:solidFill>
                          <a:schemeClr val="bg1"/>
                        </a:solidFill>
                      </a:defRPr>
                    </a:pPr>
                    <a:fld id="{F913E0D0-A144-4660-854A-C5AEA10B9A47}" type="VALUE">
                      <a:rPr lang="en-GB" sz="2000" baseline="0" smtClean="0"/>
                      <a:pPr>
                        <a:defRPr sz="2000">
                          <a:solidFill>
                            <a:schemeClr val="bg1"/>
                          </a:solidFill>
                        </a:defRPr>
                      </a:pPr>
                      <a:t>[VALUE]</a:t>
                    </a:fld>
                    <a:r>
                      <a:rPr lang="en-GB" sz="2000" baseline="0" dirty="0" smtClean="0"/>
                      <a:t> (</a:t>
                    </a:r>
                    <a:fld id="{323A3252-934D-4B72-A048-E775606D1372}" type="PERCENTAGE">
                      <a:rPr lang="en-GB" sz="2000" baseline="0" smtClean="0"/>
                      <a:pPr>
                        <a:defRPr sz="2000">
                          <a:solidFill>
                            <a:schemeClr val="bg1"/>
                          </a:solidFill>
                        </a:defRPr>
                      </a:pPr>
                      <a:t>[PERCENTAGE]</a:t>
                    </a:fld>
                    <a:r>
                      <a:rPr lang="en-GB" sz="2000" baseline="0" dirty="0"/>
                      <a:t>)</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579527289415587"/>
                      <c:h val="0.29953487583545491"/>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1">
                        <a:lumMod val="50000"/>
                      </a:schemeClr>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'[OSprelimOutputChaptersFinal.xlsx]3.Improvement &amp; experience'!$B$36:$B$39</c:f>
              <c:strCache>
                <c:ptCount val="4"/>
                <c:pt idx="0">
                  <c:v>None</c:v>
                </c:pt>
                <c:pt idx="1">
                  <c:v>Majority in teams of 3 midwives</c:v>
                </c:pt>
                <c:pt idx="2">
                  <c:v>Majority in teams of 4 to 6 midwives</c:v>
                </c:pt>
                <c:pt idx="3">
                  <c:v>Majority in teams of more than 6 midwives</c:v>
                </c:pt>
              </c:strCache>
            </c:strRef>
          </c:cat>
          <c:val>
            <c:numRef>
              <c:f>'[OSprelimOutputChaptersFinal.xlsx]3.Improvement &amp; experience'!$C$36:$C$39</c:f>
              <c:numCache>
                <c:formatCode>General</c:formatCode>
                <c:ptCount val="4"/>
                <c:pt idx="0">
                  <c:v>12</c:v>
                </c:pt>
                <c:pt idx="1">
                  <c:v>6</c:v>
                </c:pt>
                <c:pt idx="2">
                  <c:v>56</c:v>
                </c:pt>
                <c:pt idx="3">
                  <c:v>81</c:v>
                </c:pt>
              </c:numCache>
            </c:numRef>
          </c:val>
        </c:ser>
        <c:dLbls>
          <c:showLegendKey val="0"/>
          <c:showVal val="0"/>
          <c:showCatName val="0"/>
          <c:showSerName val="0"/>
          <c:showPercent val="0"/>
          <c:showBubbleSize val="0"/>
          <c:showLeaderLines val="1"/>
        </c:dLbls>
        <c:firstSliceAng val="98"/>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MWstaffing!$D$10</c:f>
              <c:strCache>
                <c:ptCount val="1"/>
                <c:pt idx="0">
                  <c:v>TrustMSWsFTEband1</c:v>
                </c:pt>
              </c:strCache>
            </c:strRef>
          </c:tx>
          <c:spPr>
            <a:solidFill>
              <a:srgbClr val="CCCCFF"/>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MWstaffing!$D$11:$D$165</c:f>
              <c:numCache>
                <c:formatCode>General</c:formatCode>
                <c:ptCount val="15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1.6</c:v>
                </c:pt>
                <c:pt idx="21">
                  <c:v>0</c:v>
                </c:pt>
                <c:pt idx="22">
                  <c:v>0</c:v>
                </c:pt>
                <c:pt idx="23">
                  <c:v>9.1</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0.6</c:v>
                </c:pt>
                <c:pt idx="38">
                  <c:v>0</c:v>
                </c:pt>
                <c:pt idx="39">
                  <c:v>12.6</c:v>
                </c:pt>
                <c:pt idx="40">
                  <c:v>0</c:v>
                </c:pt>
                <c:pt idx="41">
                  <c:v>0</c:v>
                </c:pt>
                <c:pt idx="42">
                  <c:v>0</c:v>
                </c:pt>
                <c:pt idx="43">
                  <c:v>0</c:v>
                </c:pt>
                <c:pt idx="44">
                  <c:v>0</c:v>
                </c:pt>
                <c:pt idx="45">
                  <c:v>0</c:v>
                </c:pt>
                <c:pt idx="46">
                  <c:v>0</c:v>
                </c:pt>
                <c:pt idx="47">
                  <c:v>0</c:v>
                </c:pt>
                <c:pt idx="48">
                  <c:v>0</c:v>
                </c:pt>
                <c:pt idx="49">
                  <c:v>0.7</c:v>
                </c:pt>
                <c:pt idx="50">
                  <c:v>0</c:v>
                </c:pt>
                <c:pt idx="51">
                  <c:v>0</c:v>
                </c:pt>
                <c:pt idx="52">
                  <c:v>0</c:v>
                </c:pt>
                <c:pt idx="53">
                  <c:v>0</c:v>
                </c:pt>
                <c:pt idx="54">
                  <c:v>0</c:v>
                </c:pt>
                <c:pt idx="55">
                  <c:v>8.4</c:v>
                </c:pt>
                <c:pt idx="56">
                  <c:v>0</c:v>
                </c:pt>
                <c:pt idx="57">
                  <c:v>0</c:v>
                </c:pt>
                <c:pt idx="58">
                  <c:v>0</c:v>
                </c:pt>
                <c:pt idx="59">
                  <c:v>0</c:v>
                </c:pt>
                <c:pt idx="60">
                  <c:v>0</c:v>
                </c:pt>
                <c:pt idx="61">
                  <c:v>0</c:v>
                </c:pt>
                <c:pt idx="62">
                  <c:v>0</c:v>
                </c:pt>
                <c:pt idx="63">
                  <c:v>0</c:v>
                </c:pt>
                <c:pt idx="64">
                  <c:v>2</c:v>
                </c:pt>
                <c:pt idx="65">
                  <c:v>0</c:v>
                </c:pt>
                <c:pt idx="66">
                  <c:v>0</c:v>
                </c:pt>
                <c:pt idx="67">
                  <c:v>0</c:v>
                </c:pt>
                <c:pt idx="68">
                  <c:v>0</c:v>
                </c:pt>
                <c:pt idx="69">
                  <c:v>0</c:v>
                </c:pt>
                <c:pt idx="70">
                  <c:v>0.6</c:v>
                </c:pt>
                <c:pt idx="71">
                  <c:v>0</c:v>
                </c:pt>
                <c:pt idx="72">
                  <c:v>0</c:v>
                </c:pt>
                <c:pt idx="73">
                  <c:v>1.7</c:v>
                </c:pt>
                <c:pt idx="74">
                  <c:v>0</c:v>
                </c:pt>
                <c:pt idx="75">
                  <c:v>0</c:v>
                </c:pt>
                <c:pt idx="76">
                  <c:v>0</c:v>
                </c:pt>
                <c:pt idx="77">
                  <c:v>4.5</c:v>
                </c:pt>
                <c:pt idx="78">
                  <c:v>0</c:v>
                </c:pt>
                <c:pt idx="79">
                  <c:v>0</c:v>
                </c:pt>
                <c:pt idx="80">
                  <c:v>0</c:v>
                </c:pt>
                <c:pt idx="81">
                  <c:v>0.8</c:v>
                </c:pt>
                <c:pt idx="82">
                  <c:v>0</c:v>
                </c:pt>
                <c:pt idx="83">
                  <c:v>0</c:v>
                </c:pt>
                <c:pt idx="84">
                  <c:v>0</c:v>
                </c:pt>
                <c:pt idx="85">
                  <c:v>0</c:v>
                </c:pt>
                <c:pt idx="86">
                  <c:v>0</c:v>
                </c:pt>
                <c:pt idx="87">
                  <c:v>0</c:v>
                </c:pt>
                <c:pt idx="88">
                  <c:v>0</c:v>
                </c:pt>
                <c:pt idx="89">
                  <c:v>0</c:v>
                </c:pt>
                <c:pt idx="90">
                  <c:v>0</c:v>
                </c:pt>
                <c:pt idx="91">
                  <c:v>2.8</c:v>
                </c:pt>
                <c:pt idx="92">
                  <c:v>0</c:v>
                </c:pt>
                <c:pt idx="93">
                  <c:v>0</c:v>
                </c:pt>
                <c:pt idx="94">
                  <c:v>0</c:v>
                </c:pt>
                <c:pt idx="95">
                  <c:v>0</c:v>
                </c:pt>
                <c:pt idx="96">
                  <c:v>0</c:v>
                </c:pt>
                <c:pt idx="97">
                  <c:v>0</c:v>
                </c:pt>
                <c:pt idx="98">
                  <c:v>0</c:v>
                </c:pt>
                <c:pt idx="99">
                  <c:v>6</c:v>
                </c:pt>
                <c:pt idx="100">
                  <c:v>0</c:v>
                </c:pt>
                <c:pt idx="101">
                  <c:v>0</c:v>
                </c:pt>
                <c:pt idx="102">
                  <c:v>0</c:v>
                </c:pt>
                <c:pt idx="103">
                  <c:v>0</c:v>
                </c:pt>
                <c:pt idx="104">
                  <c:v>0.4</c:v>
                </c:pt>
                <c:pt idx="105">
                  <c:v>0</c:v>
                </c:pt>
                <c:pt idx="106">
                  <c:v>0</c:v>
                </c:pt>
                <c:pt idx="107">
                  <c:v>0</c:v>
                </c:pt>
                <c:pt idx="108">
                  <c:v>0</c:v>
                </c:pt>
                <c:pt idx="109">
                  <c:v>0</c:v>
                </c:pt>
                <c:pt idx="110">
                  <c:v>0</c:v>
                </c:pt>
                <c:pt idx="111">
                  <c:v>0</c:v>
                </c:pt>
                <c:pt idx="112">
                  <c:v>0</c:v>
                </c:pt>
                <c:pt idx="113">
                  <c:v>0</c:v>
                </c:pt>
                <c:pt idx="114">
                  <c:v>2.2000000000000002</c:v>
                </c:pt>
                <c:pt idx="115">
                  <c:v>0</c:v>
                </c:pt>
                <c:pt idx="116">
                  <c:v>0</c:v>
                </c:pt>
                <c:pt idx="117">
                  <c:v>0</c:v>
                </c:pt>
                <c:pt idx="118">
                  <c:v>2.2999999999999998</c:v>
                </c:pt>
                <c:pt idx="119">
                  <c:v>12.6</c:v>
                </c:pt>
                <c:pt idx="120">
                  <c:v>0</c:v>
                </c:pt>
                <c:pt idx="121">
                  <c:v>0</c:v>
                </c:pt>
                <c:pt idx="122">
                  <c:v>0</c:v>
                </c:pt>
                <c:pt idx="123">
                  <c:v>0.8</c:v>
                </c:pt>
                <c:pt idx="124">
                  <c:v>0.4</c:v>
                </c:pt>
                <c:pt idx="125">
                  <c:v>0</c:v>
                </c:pt>
                <c:pt idx="126">
                  <c:v>0</c:v>
                </c:pt>
                <c:pt idx="127">
                  <c:v>1</c:v>
                </c:pt>
                <c:pt idx="128">
                  <c:v>0</c:v>
                </c:pt>
                <c:pt idx="129">
                  <c:v>0</c:v>
                </c:pt>
                <c:pt idx="130">
                  <c:v>0</c:v>
                </c:pt>
                <c:pt idx="131">
                  <c:v>0</c:v>
                </c:pt>
                <c:pt idx="132">
                  <c:v>0</c:v>
                </c:pt>
                <c:pt idx="133">
                  <c:v>0</c:v>
                </c:pt>
                <c:pt idx="134">
                  <c:v>0</c:v>
                </c:pt>
                <c:pt idx="135">
                  <c:v>0</c:v>
                </c:pt>
                <c:pt idx="136">
                  <c:v>0</c:v>
                </c:pt>
                <c:pt idx="137">
                  <c:v>0</c:v>
                </c:pt>
                <c:pt idx="138">
                  <c:v>4</c:v>
                </c:pt>
                <c:pt idx="139">
                  <c:v>0</c:v>
                </c:pt>
                <c:pt idx="140">
                  <c:v>0</c:v>
                </c:pt>
                <c:pt idx="141">
                  <c:v>1</c:v>
                </c:pt>
                <c:pt idx="142">
                  <c:v>1</c:v>
                </c:pt>
                <c:pt idx="143">
                  <c:v>0</c:v>
                </c:pt>
                <c:pt idx="144">
                  <c:v>0</c:v>
                </c:pt>
                <c:pt idx="145">
                  <c:v>0</c:v>
                </c:pt>
                <c:pt idx="146">
                  <c:v>1</c:v>
                </c:pt>
                <c:pt idx="147">
                  <c:v>3.8</c:v>
                </c:pt>
                <c:pt idx="148">
                  <c:v>0</c:v>
                </c:pt>
                <c:pt idx="149">
                  <c:v>1</c:v>
                </c:pt>
                <c:pt idx="150">
                  <c:v>0</c:v>
                </c:pt>
                <c:pt idx="151">
                  <c:v>0</c:v>
                </c:pt>
                <c:pt idx="152">
                  <c:v>0</c:v>
                </c:pt>
                <c:pt idx="153">
                  <c:v>0</c:v>
                </c:pt>
                <c:pt idx="154">
                  <c:v>0</c:v>
                </c:pt>
              </c:numCache>
            </c:numRef>
          </c:val>
        </c:ser>
        <c:ser>
          <c:idx val="1"/>
          <c:order val="1"/>
          <c:tx>
            <c:strRef>
              <c:f>MWstaffing!$E$10</c:f>
              <c:strCache>
                <c:ptCount val="1"/>
                <c:pt idx="0">
                  <c:v>TrustMSWsFTEband2</c:v>
                </c:pt>
              </c:strCache>
            </c:strRef>
          </c:tx>
          <c:spPr>
            <a:solidFill>
              <a:srgbClr val="CC99FF"/>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MWstaffing!$E$11:$E$165</c:f>
              <c:numCache>
                <c:formatCode>General</c:formatCode>
                <c:ptCount val="155"/>
                <c:pt idx="0">
                  <c:v>46.6</c:v>
                </c:pt>
                <c:pt idx="1">
                  <c:v>34.1</c:v>
                </c:pt>
                <c:pt idx="2">
                  <c:v>43.6</c:v>
                </c:pt>
                <c:pt idx="3">
                  <c:v>25.9</c:v>
                </c:pt>
                <c:pt idx="4">
                  <c:v>32</c:v>
                </c:pt>
                <c:pt idx="5">
                  <c:v>35.6</c:v>
                </c:pt>
                <c:pt idx="6">
                  <c:v>3.2</c:v>
                </c:pt>
                <c:pt idx="7">
                  <c:v>12.4</c:v>
                </c:pt>
                <c:pt idx="8">
                  <c:v>78.2</c:v>
                </c:pt>
                <c:pt idx="9">
                  <c:v>5</c:v>
                </c:pt>
                <c:pt idx="10">
                  <c:v>20.7</c:v>
                </c:pt>
                <c:pt idx="11">
                  <c:v>6.3</c:v>
                </c:pt>
                <c:pt idx="12">
                  <c:v>11.7</c:v>
                </c:pt>
                <c:pt idx="13">
                  <c:v>22.8</c:v>
                </c:pt>
                <c:pt idx="14">
                  <c:v>13.3</c:v>
                </c:pt>
                <c:pt idx="15">
                  <c:v>19.3</c:v>
                </c:pt>
                <c:pt idx="16">
                  <c:v>0</c:v>
                </c:pt>
                <c:pt idx="17">
                  <c:v>50.3</c:v>
                </c:pt>
                <c:pt idx="18">
                  <c:v>23.6</c:v>
                </c:pt>
                <c:pt idx="19">
                  <c:v>29.8</c:v>
                </c:pt>
                <c:pt idx="20">
                  <c:v>14</c:v>
                </c:pt>
                <c:pt idx="21">
                  <c:v>28.2</c:v>
                </c:pt>
                <c:pt idx="22">
                  <c:v>13.5</c:v>
                </c:pt>
                <c:pt idx="23">
                  <c:v>23.3</c:v>
                </c:pt>
                <c:pt idx="24">
                  <c:v>27.3</c:v>
                </c:pt>
                <c:pt idx="25">
                  <c:v>23.9</c:v>
                </c:pt>
                <c:pt idx="26">
                  <c:v>25.2</c:v>
                </c:pt>
                <c:pt idx="27">
                  <c:v>11.7</c:v>
                </c:pt>
                <c:pt idx="28">
                  <c:v>20.9</c:v>
                </c:pt>
                <c:pt idx="29">
                  <c:v>55.6</c:v>
                </c:pt>
                <c:pt idx="30">
                  <c:v>29.4</c:v>
                </c:pt>
                <c:pt idx="31">
                  <c:v>10.1</c:v>
                </c:pt>
                <c:pt idx="32">
                  <c:v>13.7</c:v>
                </c:pt>
                <c:pt idx="33">
                  <c:v>14.1</c:v>
                </c:pt>
                <c:pt idx="34">
                  <c:v>9.6</c:v>
                </c:pt>
                <c:pt idx="35">
                  <c:v>11.3</c:v>
                </c:pt>
                <c:pt idx="36">
                  <c:v>22.1</c:v>
                </c:pt>
                <c:pt idx="37">
                  <c:v>23</c:v>
                </c:pt>
                <c:pt idx="38">
                  <c:v>30.7</c:v>
                </c:pt>
                <c:pt idx="39">
                  <c:v>49.9</c:v>
                </c:pt>
                <c:pt idx="40">
                  <c:v>6.9</c:v>
                </c:pt>
                <c:pt idx="41">
                  <c:v>13.6</c:v>
                </c:pt>
                <c:pt idx="42">
                  <c:v>8.1999999999999993</c:v>
                </c:pt>
                <c:pt idx="43">
                  <c:v>17.5</c:v>
                </c:pt>
                <c:pt idx="44">
                  <c:v>62.3</c:v>
                </c:pt>
                <c:pt idx="45">
                  <c:v>13.9</c:v>
                </c:pt>
                <c:pt idx="46">
                  <c:v>9.5</c:v>
                </c:pt>
                <c:pt idx="47">
                  <c:v>23.2</c:v>
                </c:pt>
                <c:pt idx="48">
                  <c:v>0</c:v>
                </c:pt>
                <c:pt idx="49">
                  <c:v>12.9</c:v>
                </c:pt>
                <c:pt idx="50">
                  <c:v>20.5</c:v>
                </c:pt>
                <c:pt idx="51">
                  <c:v>13.6</c:v>
                </c:pt>
                <c:pt idx="52">
                  <c:v>29.2</c:v>
                </c:pt>
                <c:pt idx="53">
                  <c:v>14.6</c:v>
                </c:pt>
                <c:pt idx="54">
                  <c:v>0</c:v>
                </c:pt>
                <c:pt idx="55">
                  <c:v>69.2</c:v>
                </c:pt>
                <c:pt idx="56">
                  <c:v>54.6</c:v>
                </c:pt>
                <c:pt idx="57">
                  <c:v>36.6</c:v>
                </c:pt>
                <c:pt idx="58">
                  <c:v>10.3</c:v>
                </c:pt>
                <c:pt idx="59">
                  <c:v>35.799999999999997</c:v>
                </c:pt>
                <c:pt idx="60">
                  <c:v>26.1</c:v>
                </c:pt>
                <c:pt idx="61">
                  <c:v>36.1</c:v>
                </c:pt>
                <c:pt idx="62">
                  <c:v>14.3</c:v>
                </c:pt>
                <c:pt idx="63">
                  <c:v>60.1</c:v>
                </c:pt>
                <c:pt idx="64">
                  <c:v>36.5</c:v>
                </c:pt>
                <c:pt idx="65">
                  <c:v>35.200000000000003</c:v>
                </c:pt>
                <c:pt idx="66">
                  <c:v>5.5</c:v>
                </c:pt>
                <c:pt idx="67">
                  <c:v>17.899999999999999</c:v>
                </c:pt>
                <c:pt idx="68">
                  <c:v>24.8</c:v>
                </c:pt>
                <c:pt idx="69">
                  <c:v>23.8</c:v>
                </c:pt>
                <c:pt idx="70">
                  <c:v>34.1</c:v>
                </c:pt>
                <c:pt idx="71">
                  <c:v>38.200000000000003</c:v>
                </c:pt>
                <c:pt idx="72">
                  <c:v>21.6</c:v>
                </c:pt>
                <c:pt idx="73">
                  <c:v>32</c:v>
                </c:pt>
                <c:pt idx="74">
                  <c:v>24.3</c:v>
                </c:pt>
                <c:pt idx="75">
                  <c:v>9.1</c:v>
                </c:pt>
                <c:pt idx="76">
                  <c:v>7.9</c:v>
                </c:pt>
                <c:pt idx="77">
                  <c:v>17.3</c:v>
                </c:pt>
                <c:pt idx="78">
                  <c:v>26.8</c:v>
                </c:pt>
                <c:pt idx="79">
                  <c:v>23.3</c:v>
                </c:pt>
                <c:pt idx="80">
                  <c:v>51</c:v>
                </c:pt>
                <c:pt idx="81">
                  <c:v>18.2</c:v>
                </c:pt>
                <c:pt idx="82">
                  <c:v>22.9</c:v>
                </c:pt>
                <c:pt idx="83">
                  <c:v>14.5</c:v>
                </c:pt>
                <c:pt idx="84">
                  <c:v>26.3</c:v>
                </c:pt>
                <c:pt idx="85">
                  <c:v>32.700000000000003</c:v>
                </c:pt>
                <c:pt idx="86">
                  <c:v>2.2999999999999998</c:v>
                </c:pt>
                <c:pt idx="87">
                  <c:v>19.3</c:v>
                </c:pt>
                <c:pt idx="88">
                  <c:v>48</c:v>
                </c:pt>
                <c:pt idx="89">
                  <c:v>0.9</c:v>
                </c:pt>
                <c:pt idx="90">
                  <c:v>42.3</c:v>
                </c:pt>
                <c:pt idx="91">
                  <c:v>32.9</c:v>
                </c:pt>
                <c:pt idx="92">
                  <c:v>14.2</c:v>
                </c:pt>
                <c:pt idx="93">
                  <c:v>47.8</c:v>
                </c:pt>
                <c:pt idx="94">
                  <c:v>15.3</c:v>
                </c:pt>
                <c:pt idx="95">
                  <c:v>38.1</c:v>
                </c:pt>
                <c:pt idx="96">
                  <c:v>29.5</c:v>
                </c:pt>
                <c:pt idx="97">
                  <c:v>97.3</c:v>
                </c:pt>
                <c:pt idx="98">
                  <c:v>20.100000000000001</c:v>
                </c:pt>
                <c:pt idx="99">
                  <c:v>82.4</c:v>
                </c:pt>
                <c:pt idx="100">
                  <c:v>35.700000000000003</c:v>
                </c:pt>
                <c:pt idx="101">
                  <c:v>30.2</c:v>
                </c:pt>
                <c:pt idx="102">
                  <c:v>64.3</c:v>
                </c:pt>
                <c:pt idx="103">
                  <c:v>53.2</c:v>
                </c:pt>
                <c:pt idx="104">
                  <c:v>17.3</c:v>
                </c:pt>
                <c:pt idx="105">
                  <c:v>27</c:v>
                </c:pt>
                <c:pt idx="106">
                  <c:v>41.5</c:v>
                </c:pt>
                <c:pt idx="107">
                  <c:v>25.6</c:v>
                </c:pt>
                <c:pt idx="108">
                  <c:v>20.3</c:v>
                </c:pt>
                <c:pt idx="109">
                  <c:v>22.3</c:v>
                </c:pt>
                <c:pt idx="110">
                  <c:v>12.7</c:v>
                </c:pt>
                <c:pt idx="111">
                  <c:v>22.8</c:v>
                </c:pt>
                <c:pt idx="112">
                  <c:v>35.799999999999997</c:v>
                </c:pt>
                <c:pt idx="113">
                  <c:v>49.1</c:v>
                </c:pt>
                <c:pt idx="114">
                  <c:v>2</c:v>
                </c:pt>
                <c:pt idx="115">
                  <c:v>10.199999999999999</c:v>
                </c:pt>
                <c:pt idx="116">
                  <c:v>73.7</c:v>
                </c:pt>
                <c:pt idx="117">
                  <c:v>81.5</c:v>
                </c:pt>
                <c:pt idx="118">
                  <c:v>42.4</c:v>
                </c:pt>
                <c:pt idx="119">
                  <c:v>55.3</c:v>
                </c:pt>
                <c:pt idx="120">
                  <c:v>83.7</c:v>
                </c:pt>
                <c:pt idx="121">
                  <c:v>29.7</c:v>
                </c:pt>
                <c:pt idx="122">
                  <c:v>37.299999999999997</c:v>
                </c:pt>
                <c:pt idx="123">
                  <c:v>34.6</c:v>
                </c:pt>
                <c:pt idx="124">
                  <c:v>23.1</c:v>
                </c:pt>
                <c:pt idx="125">
                  <c:v>53.6</c:v>
                </c:pt>
                <c:pt idx="126">
                  <c:v>19.8</c:v>
                </c:pt>
                <c:pt idx="127">
                  <c:v>29.2</c:v>
                </c:pt>
                <c:pt idx="128">
                  <c:v>42.1</c:v>
                </c:pt>
                <c:pt idx="129">
                  <c:v>27.7</c:v>
                </c:pt>
                <c:pt idx="130">
                  <c:v>43.3</c:v>
                </c:pt>
                <c:pt idx="131">
                  <c:v>32.9</c:v>
                </c:pt>
                <c:pt idx="132">
                  <c:v>33.799999999999997</c:v>
                </c:pt>
                <c:pt idx="133">
                  <c:v>14.2</c:v>
                </c:pt>
                <c:pt idx="134">
                  <c:v>8.5</c:v>
                </c:pt>
                <c:pt idx="135">
                  <c:v>47</c:v>
                </c:pt>
                <c:pt idx="136">
                  <c:v>31.7</c:v>
                </c:pt>
                <c:pt idx="137">
                  <c:v>19.8</c:v>
                </c:pt>
                <c:pt idx="138">
                  <c:v>86</c:v>
                </c:pt>
                <c:pt idx="139">
                  <c:v>22</c:v>
                </c:pt>
                <c:pt idx="140">
                  <c:v>53.8</c:v>
                </c:pt>
                <c:pt idx="141">
                  <c:v>18.7</c:v>
                </c:pt>
                <c:pt idx="142">
                  <c:v>1.6</c:v>
                </c:pt>
                <c:pt idx="143">
                  <c:v>0.8</c:v>
                </c:pt>
                <c:pt idx="144">
                  <c:v>9.6999999999999993</c:v>
                </c:pt>
                <c:pt idx="145">
                  <c:v>0</c:v>
                </c:pt>
                <c:pt idx="146">
                  <c:v>3.6</c:v>
                </c:pt>
                <c:pt idx="147">
                  <c:v>82.2</c:v>
                </c:pt>
                <c:pt idx="148">
                  <c:v>0</c:v>
                </c:pt>
                <c:pt idx="149">
                  <c:v>2</c:v>
                </c:pt>
                <c:pt idx="150">
                  <c:v>19.399999999999999</c:v>
                </c:pt>
                <c:pt idx="151">
                  <c:v>0</c:v>
                </c:pt>
                <c:pt idx="152">
                  <c:v>0</c:v>
                </c:pt>
                <c:pt idx="153">
                  <c:v>0</c:v>
                </c:pt>
                <c:pt idx="154">
                  <c:v>0</c:v>
                </c:pt>
              </c:numCache>
            </c:numRef>
          </c:val>
        </c:ser>
        <c:ser>
          <c:idx val="2"/>
          <c:order val="2"/>
          <c:tx>
            <c:strRef>
              <c:f>MWstaffing!$F$10</c:f>
              <c:strCache>
                <c:ptCount val="1"/>
                <c:pt idx="0">
                  <c:v>TrustMSWsFTEband3</c:v>
                </c:pt>
              </c:strCache>
            </c:strRef>
          </c:tx>
          <c:spPr>
            <a:solidFill>
              <a:srgbClr val="9933FF"/>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MWstaffing!$F$11:$F$165</c:f>
              <c:numCache>
                <c:formatCode>General</c:formatCode>
                <c:ptCount val="155"/>
                <c:pt idx="0">
                  <c:v>38.700000000000003</c:v>
                </c:pt>
                <c:pt idx="1">
                  <c:v>0</c:v>
                </c:pt>
                <c:pt idx="2">
                  <c:v>6</c:v>
                </c:pt>
                <c:pt idx="3">
                  <c:v>26.1</c:v>
                </c:pt>
                <c:pt idx="4">
                  <c:v>11.8</c:v>
                </c:pt>
                <c:pt idx="5">
                  <c:v>26.2</c:v>
                </c:pt>
                <c:pt idx="6">
                  <c:v>0</c:v>
                </c:pt>
                <c:pt idx="7">
                  <c:v>6.2</c:v>
                </c:pt>
                <c:pt idx="8">
                  <c:v>29.6</c:v>
                </c:pt>
                <c:pt idx="9">
                  <c:v>25.8</c:v>
                </c:pt>
                <c:pt idx="10">
                  <c:v>8.1999999999999993</c:v>
                </c:pt>
                <c:pt idx="11">
                  <c:v>0</c:v>
                </c:pt>
                <c:pt idx="12">
                  <c:v>2.4</c:v>
                </c:pt>
                <c:pt idx="13">
                  <c:v>22.2</c:v>
                </c:pt>
                <c:pt idx="14">
                  <c:v>8.1999999999999993</c:v>
                </c:pt>
                <c:pt idx="15">
                  <c:v>21.1</c:v>
                </c:pt>
                <c:pt idx="16">
                  <c:v>0.4</c:v>
                </c:pt>
                <c:pt idx="17">
                  <c:v>10.8</c:v>
                </c:pt>
                <c:pt idx="18">
                  <c:v>9.1999999999999993</c:v>
                </c:pt>
                <c:pt idx="19">
                  <c:v>14.2</c:v>
                </c:pt>
                <c:pt idx="20">
                  <c:v>40.6</c:v>
                </c:pt>
                <c:pt idx="21">
                  <c:v>22.2</c:v>
                </c:pt>
                <c:pt idx="22">
                  <c:v>5.7</c:v>
                </c:pt>
                <c:pt idx="23">
                  <c:v>6</c:v>
                </c:pt>
                <c:pt idx="24">
                  <c:v>0</c:v>
                </c:pt>
                <c:pt idx="25">
                  <c:v>1</c:v>
                </c:pt>
                <c:pt idx="26">
                  <c:v>6.1</c:v>
                </c:pt>
                <c:pt idx="27">
                  <c:v>2.4</c:v>
                </c:pt>
                <c:pt idx="28">
                  <c:v>2.8</c:v>
                </c:pt>
                <c:pt idx="29">
                  <c:v>4.9000000000000004</c:v>
                </c:pt>
                <c:pt idx="30">
                  <c:v>7.8</c:v>
                </c:pt>
                <c:pt idx="31">
                  <c:v>0.8</c:v>
                </c:pt>
                <c:pt idx="32">
                  <c:v>0.4</c:v>
                </c:pt>
                <c:pt idx="33">
                  <c:v>8.9</c:v>
                </c:pt>
                <c:pt idx="34">
                  <c:v>32.9</c:v>
                </c:pt>
                <c:pt idx="35">
                  <c:v>40</c:v>
                </c:pt>
                <c:pt idx="36">
                  <c:v>10.7</c:v>
                </c:pt>
                <c:pt idx="37">
                  <c:v>13.2</c:v>
                </c:pt>
                <c:pt idx="38">
                  <c:v>7.1</c:v>
                </c:pt>
                <c:pt idx="39">
                  <c:v>29</c:v>
                </c:pt>
                <c:pt idx="40">
                  <c:v>4.0999999999999996</c:v>
                </c:pt>
                <c:pt idx="41">
                  <c:v>0</c:v>
                </c:pt>
                <c:pt idx="42">
                  <c:v>26.2</c:v>
                </c:pt>
                <c:pt idx="43">
                  <c:v>43.6</c:v>
                </c:pt>
                <c:pt idx="44">
                  <c:v>0</c:v>
                </c:pt>
                <c:pt idx="45">
                  <c:v>15.8</c:v>
                </c:pt>
                <c:pt idx="46">
                  <c:v>19.7</c:v>
                </c:pt>
                <c:pt idx="47">
                  <c:v>0</c:v>
                </c:pt>
                <c:pt idx="48">
                  <c:v>11.1</c:v>
                </c:pt>
                <c:pt idx="49">
                  <c:v>9.1999999999999993</c:v>
                </c:pt>
                <c:pt idx="50">
                  <c:v>2</c:v>
                </c:pt>
                <c:pt idx="51">
                  <c:v>6.2</c:v>
                </c:pt>
                <c:pt idx="52">
                  <c:v>14.1</c:v>
                </c:pt>
                <c:pt idx="53">
                  <c:v>28.4</c:v>
                </c:pt>
                <c:pt idx="54">
                  <c:v>0</c:v>
                </c:pt>
                <c:pt idx="55">
                  <c:v>1</c:v>
                </c:pt>
                <c:pt idx="56">
                  <c:v>17.7</c:v>
                </c:pt>
                <c:pt idx="57">
                  <c:v>19.3</c:v>
                </c:pt>
                <c:pt idx="58">
                  <c:v>33.9</c:v>
                </c:pt>
                <c:pt idx="59">
                  <c:v>35.1</c:v>
                </c:pt>
                <c:pt idx="60">
                  <c:v>5.6</c:v>
                </c:pt>
                <c:pt idx="61">
                  <c:v>1</c:v>
                </c:pt>
                <c:pt idx="62">
                  <c:v>0</c:v>
                </c:pt>
                <c:pt idx="63">
                  <c:v>14.3</c:v>
                </c:pt>
                <c:pt idx="64">
                  <c:v>0</c:v>
                </c:pt>
                <c:pt idx="65">
                  <c:v>16.5</c:v>
                </c:pt>
                <c:pt idx="66">
                  <c:v>6.1</c:v>
                </c:pt>
                <c:pt idx="67">
                  <c:v>7.1</c:v>
                </c:pt>
                <c:pt idx="68">
                  <c:v>35.9</c:v>
                </c:pt>
                <c:pt idx="69">
                  <c:v>9.9</c:v>
                </c:pt>
                <c:pt idx="70">
                  <c:v>2.8</c:v>
                </c:pt>
                <c:pt idx="71">
                  <c:v>7</c:v>
                </c:pt>
                <c:pt idx="72">
                  <c:v>0</c:v>
                </c:pt>
                <c:pt idx="73">
                  <c:v>13.5</c:v>
                </c:pt>
                <c:pt idx="74">
                  <c:v>0.8</c:v>
                </c:pt>
                <c:pt idx="75">
                  <c:v>12.3</c:v>
                </c:pt>
                <c:pt idx="76">
                  <c:v>4.5999999999999996</c:v>
                </c:pt>
                <c:pt idx="77">
                  <c:v>49.2</c:v>
                </c:pt>
                <c:pt idx="78">
                  <c:v>11.4</c:v>
                </c:pt>
                <c:pt idx="79">
                  <c:v>20.2</c:v>
                </c:pt>
                <c:pt idx="80">
                  <c:v>5</c:v>
                </c:pt>
                <c:pt idx="81">
                  <c:v>0</c:v>
                </c:pt>
                <c:pt idx="82">
                  <c:v>10.8</c:v>
                </c:pt>
                <c:pt idx="83">
                  <c:v>22.4</c:v>
                </c:pt>
                <c:pt idx="84">
                  <c:v>9</c:v>
                </c:pt>
                <c:pt idx="85">
                  <c:v>11.7</c:v>
                </c:pt>
                <c:pt idx="86">
                  <c:v>22.1</c:v>
                </c:pt>
                <c:pt idx="87">
                  <c:v>7.6</c:v>
                </c:pt>
                <c:pt idx="88">
                  <c:v>8.9</c:v>
                </c:pt>
                <c:pt idx="89">
                  <c:v>0</c:v>
                </c:pt>
                <c:pt idx="90">
                  <c:v>7.9</c:v>
                </c:pt>
                <c:pt idx="91">
                  <c:v>17.2</c:v>
                </c:pt>
                <c:pt idx="92">
                  <c:v>22.8</c:v>
                </c:pt>
                <c:pt idx="93">
                  <c:v>25.7</c:v>
                </c:pt>
                <c:pt idx="94">
                  <c:v>5.4</c:v>
                </c:pt>
                <c:pt idx="95">
                  <c:v>8.1999999999999993</c:v>
                </c:pt>
                <c:pt idx="96">
                  <c:v>13.1</c:v>
                </c:pt>
                <c:pt idx="97">
                  <c:v>16.8</c:v>
                </c:pt>
                <c:pt idx="98">
                  <c:v>4.5</c:v>
                </c:pt>
                <c:pt idx="99">
                  <c:v>20</c:v>
                </c:pt>
                <c:pt idx="100">
                  <c:v>1</c:v>
                </c:pt>
                <c:pt idx="101">
                  <c:v>8.6</c:v>
                </c:pt>
                <c:pt idx="102">
                  <c:v>11.3</c:v>
                </c:pt>
                <c:pt idx="103">
                  <c:v>4.3</c:v>
                </c:pt>
                <c:pt idx="104">
                  <c:v>19.2</c:v>
                </c:pt>
                <c:pt idx="105">
                  <c:v>31.2</c:v>
                </c:pt>
                <c:pt idx="106">
                  <c:v>46.9</c:v>
                </c:pt>
                <c:pt idx="107">
                  <c:v>4.8</c:v>
                </c:pt>
                <c:pt idx="108">
                  <c:v>9.8000000000000007</c:v>
                </c:pt>
                <c:pt idx="109">
                  <c:v>13.7</c:v>
                </c:pt>
                <c:pt idx="110">
                  <c:v>26.3</c:v>
                </c:pt>
                <c:pt idx="111">
                  <c:v>47.8</c:v>
                </c:pt>
                <c:pt idx="112">
                  <c:v>6.3</c:v>
                </c:pt>
                <c:pt idx="113">
                  <c:v>14</c:v>
                </c:pt>
                <c:pt idx="114">
                  <c:v>2.5</c:v>
                </c:pt>
                <c:pt idx="115">
                  <c:v>8</c:v>
                </c:pt>
                <c:pt idx="116">
                  <c:v>0</c:v>
                </c:pt>
                <c:pt idx="117">
                  <c:v>26.2</c:v>
                </c:pt>
                <c:pt idx="118">
                  <c:v>1.4</c:v>
                </c:pt>
                <c:pt idx="119">
                  <c:v>0.8</c:v>
                </c:pt>
                <c:pt idx="120">
                  <c:v>43.5</c:v>
                </c:pt>
                <c:pt idx="121">
                  <c:v>17.100000000000001</c:v>
                </c:pt>
                <c:pt idx="122">
                  <c:v>0</c:v>
                </c:pt>
                <c:pt idx="123">
                  <c:v>0</c:v>
                </c:pt>
                <c:pt idx="124">
                  <c:v>0</c:v>
                </c:pt>
                <c:pt idx="125">
                  <c:v>2.9</c:v>
                </c:pt>
                <c:pt idx="126">
                  <c:v>10.4</c:v>
                </c:pt>
                <c:pt idx="127">
                  <c:v>6</c:v>
                </c:pt>
                <c:pt idx="128">
                  <c:v>13.6</c:v>
                </c:pt>
                <c:pt idx="129">
                  <c:v>12.1</c:v>
                </c:pt>
                <c:pt idx="130">
                  <c:v>29.5</c:v>
                </c:pt>
                <c:pt idx="131">
                  <c:v>11.2</c:v>
                </c:pt>
                <c:pt idx="132">
                  <c:v>12.9</c:v>
                </c:pt>
                <c:pt idx="133">
                  <c:v>10.4</c:v>
                </c:pt>
                <c:pt idx="134">
                  <c:v>10.3</c:v>
                </c:pt>
                <c:pt idx="135">
                  <c:v>20.2</c:v>
                </c:pt>
                <c:pt idx="136">
                  <c:v>7.3</c:v>
                </c:pt>
                <c:pt idx="137">
                  <c:v>47.9</c:v>
                </c:pt>
                <c:pt idx="138">
                  <c:v>0</c:v>
                </c:pt>
                <c:pt idx="139">
                  <c:v>42.1</c:v>
                </c:pt>
                <c:pt idx="140">
                  <c:v>14.9</c:v>
                </c:pt>
                <c:pt idx="141">
                  <c:v>8.6</c:v>
                </c:pt>
                <c:pt idx="142">
                  <c:v>7.6</c:v>
                </c:pt>
                <c:pt idx="143">
                  <c:v>0</c:v>
                </c:pt>
                <c:pt idx="144">
                  <c:v>8.9</c:v>
                </c:pt>
                <c:pt idx="145">
                  <c:v>0</c:v>
                </c:pt>
                <c:pt idx="146">
                  <c:v>0</c:v>
                </c:pt>
                <c:pt idx="147">
                  <c:v>4.7</c:v>
                </c:pt>
                <c:pt idx="148">
                  <c:v>0</c:v>
                </c:pt>
                <c:pt idx="149">
                  <c:v>0</c:v>
                </c:pt>
                <c:pt idx="150">
                  <c:v>0</c:v>
                </c:pt>
                <c:pt idx="151">
                  <c:v>2.8</c:v>
                </c:pt>
                <c:pt idx="152">
                  <c:v>0</c:v>
                </c:pt>
                <c:pt idx="153">
                  <c:v>0</c:v>
                </c:pt>
                <c:pt idx="154">
                  <c:v>0</c:v>
                </c:pt>
              </c:numCache>
            </c:numRef>
          </c:val>
        </c:ser>
        <c:ser>
          <c:idx val="3"/>
          <c:order val="3"/>
          <c:tx>
            <c:strRef>
              <c:f>MWstaffing!$G$10</c:f>
              <c:strCache>
                <c:ptCount val="1"/>
                <c:pt idx="0">
                  <c:v>TrustMSWsFTEband4</c:v>
                </c:pt>
              </c:strCache>
            </c:strRef>
          </c:tx>
          <c:spPr>
            <a:solidFill>
              <a:srgbClr val="7030A0"/>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MWstaffing!$G$11:$G$165</c:f>
              <c:numCache>
                <c:formatCode>General</c:formatCode>
                <c:ptCount val="155"/>
                <c:pt idx="0">
                  <c:v>0</c:v>
                </c:pt>
                <c:pt idx="1">
                  <c:v>0</c:v>
                </c:pt>
                <c:pt idx="2">
                  <c:v>13</c:v>
                </c:pt>
                <c:pt idx="3">
                  <c:v>9.1999999999999993</c:v>
                </c:pt>
                <c:pt idx="4">
                  <c:v>6.9</c:v>
                </c:pt>
                <c:pt idx="5">
                  <c:v>2.6</c:v>
                </c:pt>
                <c:pt idx="6">
                  <c:v>0</c:v>
                </c:pt>
                <c:pt idx="7">
                  <c:v>0.6</c:v>
                </c:pt>
                <c:pt idx="8">
                  <c:v>14.9</c:v>
                </c:pt>
                <c:pt idx="9">
                  <c:v>0.6</c:v>
                </c:pt>
                <c:pt idx="10">
                  <c:v>0</c:v>
                </c:pt>
                <c:pt idx="11">
                  <c:v>0</c:v>
                </c:pt>
                <c:pt idx="12">
                  <c:v>0</c:v>
                </c:pt>
                <c:pt idx="13">
                  <c:v>1.8</c:v>
                </c:pt>
                <c:pt idx="14">
                  <c:v>1.5</c:v>
                </c:pt>
                <c:pt idx="15">
                  <c:v>0</c:v>
                </c:pt>
                <c:pt idx="16">
                  <c:v>0</c:v>
                </c:pt>
                <c:pt idx="17">
                  <c:v>0</c:v>
                </c:pt>
                <c:pt idx="18">
                  <c:v>2</c:v>
                </c:pt>
                <c:pt idx="19">
                  <c:v>0</c:v>
                </c:pt>
                <c:pt idx="20">
                  <c:v>6.4</c:v>
                </c:pt>
                <c:pt idx="21">
                  <c:v>0</c:v>
                </c:pt>
                <c:pt idx="22">
                  <c:v>0</c:v>
                </c:pt>
                <c:pt idx="23">
                  <c:v>2.2000000000000002</c:v>
                </c:pt>
                <c:pt idx="24">
                  <c:v>3.5</c:v>
                </c:pt>
                <c:pt idx="25">
                  <c:v>0.8</c:v>
                </c:pt>
                <c:pt idx="26">
                  <c:v>1.6</c:v>
                </c:pt>
                <c:pt idx="27">
                  <c:v>0</c:v>
                </c:pt>
                <c:pt idx="28">
                  <c:v>0</c:v>
                </c:pt>
                <c:pt idx="29">
                  <c:v>4</c:v>
                </c:pt>
                <c:pt idx="30">
                  <c:v>0</c:v>
                </c:pt>
                <c:pt idx="31">
                  <c:v>0</c:v>
                </c:pt>
                <c:pt idx="32">
                  <c:v>0</c:v>
                </c:pt>
                <c:pt idx="33">
                  <c:v>0.8</c:v>
                </c:pt>
                <c:pt idx="34">
                  <c:v>2.9</c:v>
                </c:pt>
                <c:pt idx="35">
                  <c:v>0</c:v>
                </c:pt>
                <c:pt idx="36">
                  <c:v>3.7</c:v>
                </c:pt>
                <c:pt idx="37">
                  <c:v>0.6</c:v>
                </c:pt>
                <c:pt idx="38">
                  <c:v>0</c:v>
                </c:pt>
                <c:pt idx="39">
                  <c:v>10.1</c:v>
                </c:pt>
                <c:pt idx="40">
                  <c:v>0</c:v>
                </c:pt>
                <c:pt idx="41">
                  <c:v>0</c:v>
                </c:pt>
                <c:pt idx="42">
                  <c:v>0</c:v>
                </c:pt>
                <c:pt idx="43">
                  <c:v>7</c:v>
                </c:pt>
                <c:pt idx="44">
                  <c:v>11</c:v>
                </c:pt>
                <c:pt idx="45">
                  <c:v>0</c:v>
                </c:pt>
                <c:pt idx="46">
                  <c:v>3.5</c:v>
                </c:pt>
                <c:pt idx="47">
                  <c:v>0</c:v>
                </c:pt>
                <c:pt idx="48">
                  <c:v>20.9</c:v>
                </c:pt>
                <c:pt idx="49">
                  <c:v>1.5</c:v>
                </c:pt>
                <c:pt idx="50">
                  <c:v>3</c:v>
                </c:pt>
                <c:pt idx="51">
                  <c:v>0</c:v>
                </c:pt>
                <c:pt idx="52">
                  <c:v>0</c:v>
                </c:pt>
                <c:pt idx="53">
                  <c:v>0</c:v>
                </c:pt>
                <c:pt idx="54">
                  <c:v>6.2</c:v>
                </c:pt>
                <c:pt idx="55">
                  <c:v>5</c:v>
                </c:pt>
                <c:pt idx="56">
                  <c:v>0</c:v>
                </c:pt>
                <c:pt idx="57">
                  <c:v>6.2</c:v>
                </c:pt>
                <c:pt idx="58">
                  <c:v>0.6</c:v>
                </c:pt>
                <c:pt idx="59">
                  <c:v>0.5</c:v>
                </c:pt>
                <c:pt idx="60">
                  <c:v>2</c:v>
                </c:pt>
                <c:pt idx="61">
                  <c:v>3</c:v>
                </c:pt>
                <c:pt idx="62">
                  <c:v>0</c:v>
                </c:pt>
                <c:pt idx="63">
                  <c:v>0</c:v>
                </c:pt>
                <c:pt idx="64">
                  <c:v>0</c:v>
                </c:pt>
                <c:pt idx="65">
                  <c:v>0</c:v>
                </c:pt>
                <c:pt idx="66">
                  <c:v>0</c:v>
                </c:pt>
                <c:pt idx="67">
                  <c:v>0</c:v>
                </c:pt>
                <c:pt idx="68">
                  <c:v>0.5</c:v>
                </c:pt>
                <c:pt idx="69">
                  <c:v>0</c:v>
                </c:pt>
                <c:pt idx="70">
                  <c:v>9.3000000000000007</c:v>
                </c:pt>
                <c:pt idx="71">
                  <c:v>0</c:v>
                </c:pt>
                <c:pt idx="72">
                  <c:v>8.6</c:v>
                </c:pt>
                <c:pt idx="73">
                  <c:v>1</c:v>
                </c:pt>
                <c:pt idx="74">
                  <c:v>0</c:v>
                </c:pt>
                <c:pt idx="75">
                  <c:v>0.5</c:v>
                </c:pt>
                <c:pt idx="76">
                  <c:v>0.6</c:v>
                </c:pt>
                <c:pt idx="77">
                  <c:v>0.8</c:v>
                </c:pt>
                <c:pt idx="78">
                  <c:v>1.7</c:v>
                </c:pt>
                <c:pt idx="79">
                  <c:v>4.5999999999999996</c:v>
                </c:pt>
                <c:pt idx="80">
                  <c:v>0</c:v>
                </c:pt>
                <c:pt idx="81">
                  <c:v>2.4</c:v>
                </c:pt>
                <c:pt idx="82">
                  <c:v>0</c:v>
                </c:pt>
                <c:pt idx="83">
                  <c:v>6</c:v>
                </c:pt>
                <c:pt idx="84">
                  <c:v>0</c:v>
                </c:pt>
                <c:pt idx="85">
                  <c:v>7</c:v>
                </c:pt>
                <c:pt idx="86">
                  <c:v>1.9</c:v>
                </c:pt>
                <c:pt idx="87">
                  <c:v>1</c:v>
                </c:pt>
                <c:pt idx="88">
                  <c:v>3.5</c:v>
                </c:pt>
                <c:pt idx="89">
                  <c:v>0</c:v>
                </c:pt>
                <c:pt idx="90">
                  <c:v>0</c:v>
                </c:pt>
                <c:pt idx="91">
                  <c:v>0</c:v>
                </c:pt>
                <c:pt idx="92">
                  <c:v>0</c:v>
                </c:pt>
                <c:pt idx="93">
                  <c:v>1</c:v>
                </c:pt>
                <c:pt idx="94">
                  <c:v>0</c:v>
                </c:pt>
                <c:pt idx="95">
                  <c:v>3</c:v>
                </c:pt>
                <c:pt idx="96">
                  <c:v>1.6</c:v>
                </c:pt>
                <c:pt idx="97">
                  <c:v>15.1</c:v>
                </c:pt>
                <c:pt idx="98">
                  <c:v>0</c:v>
                </c:pt>
                <c:pt idx="99">
                  <c:v>21.4</c:v>
                </c:pt>
                <c:pt idx="100">
                  <c:v>2</c:v>
                </c:pt>
                <c:pt idx="101">
                  <c:v>8.5</c:v>
                </c:pt>
                <c:pt idx="102">
                  <c:v>18.8</c:v>
                </c:pt>
                <c:pt idx="103">
                  <c:v>1</c:v>
                </c:pt>
                <c:pt idx="104">
                  <c:v>0</c:v>
                </c:pt>
                <c:pt idx="105">
                  <c:v>0</c:v>
                </c:pt>
                <c:pt idx="106">
                  <c:v>3.3</c:v>
                </c:pt>
                <c:pt idx="107">
                  <c:v>2.4</c:v>
                </c:pt>
                <c:pt idx="108">
                  <c:v>0</c:v>
                </c:pt>
                <c:pt idx="109">
                  <c:v>1.8</c:v>
                </c:pt>
                <c:pt idx="110">
                  <c:v>0</c:v>
                </c:pt>
                <c:pt idx="111">
                  <c:v>0</c:v>
                </c:pt>
                <c:pt idx="112">
                  <c:v>5.9</c:v>
                </c:pt>
                <c:pt idx="113">
                  <c:v>1.2</c:v>
                </c:pt>
                <c:pt idx="114">
                  <c:v>1.6</c:v>
                </c:pt>
                <c:pt idx="115">
                  <c:v>2</c:v>
                </c:pt>
                <c:pt idx="116">
                  <c:v>5.8</c:v>
                </c:pt>
                <c:pt idx="117">
                  <c:v>0</c:v>
                </c:pt>
                <c:pt idx="118">
                  <c:v>0</c:v>
                </c:pt>
                <c:pt idx="119">
                  <c:v>0</c:v>
                </c:pt>
                <c:pt idx="120">
                  <c:v>5.0999999999999996</c:v>
                </c:pt>
                <c:pt idx="121">
                  <c:v>0.6</c:v>
                </c:pt>
                <c:pt idx="122">
                  <c:v>8.6</c:v>
                </c:pt>
                <c:pt idx="123">
                  <c:v>15.4</c:v>
                </c:pt>
                <c:pt idx="124">
                  <c:v>9.4</c:v>
                </c:pt>
                <c:pt idx="125">
                  <c:v>0</c:v>
                </c:pt>
                <c:pt idx="126">
                  <c:v>1</c:v>
                </c:pt>
                <c:pt idx="127">
                  <c:v>1</c:v>
                </c:pt>
                <c:pt idx="128">
                  <c:v>0</c:v>
                </c:pt>
                <c:pt idx="129">
                  <c:v>0</c:v>
                </c:pt>
                <c:pt idx="130">
                  <c:v>1.4</c:v>
                </c:pt>
                <c:pt idx="131">
                  <c:v>9.8000000000000007</c:v>
                </c:pt>
                <c:pt idx="132">
                  <c:v>0</c:v>
                </c:pt>
                <c:pt idx="133">
                  <c:v>0</c:v>
                </c:pt>
                <c:pt idx="134">
                  <c:v>0</c:v>
                </c:pt>
                <c:pt idx="135">
                  <c:v>1</c:v>
                </c:pt>
                <c:pt idx="136">
                  <c:v>8</c:v>
                </c:pt>
                <c:pt idx="137">
                  <c:v>0</c:v>
                </c:pt>
                <c:pt idx="138">
                  <c:v>0</c:v>
                </c:pt>
                <c:pt idx="139">
                  <c:v>0</c:v>
                </c:pt>
                <c:pt idx="140">
                  <c:v>0</c:v>
                </c:pt>
                <c:pt idx="141">
                  <c:v>6</c:v>
                </c:pt>
                <c:pt idx="142">
                  <c:v>1.5</c:v>
                </c:pt>
                <c:pt idx="143">
                  <c:v>0</c:v>
                </c:pt>
                <c:pt idx="144">
                  <c:v>11.8</c:v>
                </c:pt>
                <c:pt idx="145">
                  <c:v>0</c:v>
                </c:pt>
                <c:pt idx="146">
                  <c:v>0</c:v>
                </c:pt>
                <c:pt idx="147">
                  <c:v>7.9</c:v>
                </c:pt>
                <c:pt idx="148">
                  <c:v>1.7</c:v>
                </c:pt>
                <c:pt idx="149">
                  <c:v>6.4</c:v>
                </c:pt>
                <c:pt idx="150">
                  <c:v>8.4</c:v>
                </c:pt>
                <c:pt idx="151">
                  <c:v>0</c:v>
                </c:pt>
                <c:pt idx="152">
                  <c:v>0</c:v>
                </c:pt>
                <c:pt idx="153">
                  <c:v>0</c:v>
                </c:pt>
                <c:pt idx="154">
                  <c:v>0</c:v>
                </c:pt>
              </c:numCache>
            </c:numRef>
          </c:val>
        </c:ser>
        <c:ser>
          <c:idx val="5"/>
          <c:order val="5"/>
          <c:tx>
            <c:strRef>
              <c:f>MWstaffing!$I$10</c:f>
              <c:strCache>
                <c:ptCount val="1"/>
                <c:pt idx="0">
                  <c:v>TrustMidwivesFTEband5</c:v>
                </c:pt>
              </c:strCache>
            </c:strRef>
          </c:tx>
          <c:spPr>
            <a:solidFill>
              <a:srgbClr val="5B9BD5">
                <a:lumMod val="60000"/>
                <a:lumOff val="40000"/>
              </a:srgbClr>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MWstaffing!$I$11:$I$165</c:f>
              <c:numCache>
                <c:formatCode>General</c:formatCode>
                <c:ptCount val="155"/>
                <c:pt idx="0">
                  <c:v>24.8</c:v>
                </c:pt>
                <c:pt idx="1">
                  <c:v>10.8</c:v>
                </c:pt>
                <c:pt idx="2">
                  <c:v>36.799999999999997</c:v>
                </c:pt>
                <c:pt idx="3">
                  <c:v>33.299999999999997</c:v>
                </c:pt>
                <c:pt idx="4">
                  <c:v>19.399999999999999</c:v>
                </c:pt>
                <c:pt idx="5">
                  <c:v>0</c:v>
                </c:pt>
                <c:pt idx="6">
                  <c:v>0</c:v>
                </c:pt>
                <c:pt idx="7">
                  <c:v>0.8</c:v>
                </c:pt>
                <c:pt idx="8">
                  <c:v>68.2</c:v>
                </c:pt>
                <c:pt idx="9">
                  <c:v>18.399999999999999</c:v>
                </c:pt>
                <c:pt idx="10">
                  <c:v>19.2</c:v>
                </c:pt>
                <c:pt idx="11">
                  <c:v>0</c:v>
                </c:pt>
                <c:pt idx="12">
                  <c:v>8.1999999999999993</c:v>
                </c:pt>
                <c:pt idx="13">
                  <c:v>12.6</c:v>
                </c:pt>
                <c:pt idx="14">
                  <c:v>3</c:v>
                </c:pt>
                <c:pt idx="15">
                  <c:v>29.7</c:v>
                </c:pt>
                <c:pt idx="16">
                  <c:v>0</c:v>
                </c:pt>
                <c:pt idx="17">
                  <c:v>0</c:v>
                </c:pt>
                <c:pt idx="18">
                  <c:v>0</c:v>
                </c:pt>
                <c:pt idx="19">
                  <c:v>0</c:v>
                </c:pt>
                <c:pt idx="20">
                  <c:v>42.5</c:v>
                </c:pt>
                <c:pt idx="21">
                  <c:v>14.7</c:v>
                </c:pt>
                <c:pt idx="22">
                  <c:v>2.2000000000000002</c:v>
                </c:pt>
                <c:pt idx="23">
                  <c:v>34.9</c:v>
                </c:pt>
                <c:pt idx="24">
                  <c:v>13.4</c:v>
                </c:pt>
                <c:pt idx="25">
                  <c:v>18.399999999999999</c:v>
                </c:pt>
                <c:pt idx="26">
                  <c:v>5.9</c:v>
                </c:pt>
                <c:pt idx="27">
                  <c:v>1.6</c:v>
                </c:pt>
                <c:pt idx="28">
                  <c:v>17.8</c:v>
                </c:pt>
                <c:pt idx="29">
                  <c:v>33.299999999999997</c:v>
                </c:pt>
                <c:pt idx="30">
                  <c:v>18.8</c:v>
                </c:pt>
                <c:pt idx="31">
                  <c:v>4.5999999999999996</c:v>
                </c:pt>
                <c:pt idx="32">
                  <c:v>10.199999999999999</c:v>
                </c:pt>
                <c:pt idx="33">
                  <c:v>6.8</c:v>
                </c:pt>
                <c:pt idx="34">
                  <c:v>13.6</c:v>
                </c:pt>
                <c:pt idx="35">
                  <c:v>5</c:v>
                </c:pt>
                <c:pt idx="36">
                  <c:v>19.100000000000001</c:v>
                </c:pt>
                <c:pt idx="37">
                  <c:v>28.4</c:v>
                </c:pt>
                <c:pt idx="38">
                  <c:v>8.6</c:v>
                </c:pt>
                <c:pt idx="39">
                  <c:v>27.2</c:v>
                </c:pt>
                <c:pt idx="40">
                  <c:v>0</c:v>
                </c:pt>
                <c:pt idx="41">
                  <c:v>5.7</c:v>
                </c:pt>
                <c:pt idx="42">
                  <c:v>5.0999999999999996</c:v>
                </c:pt>
                <c:pt idx="43">
                  <c:v>43.8</c:v>
                </c:pt>
                <c:pt idx="44">
                  <c:v>0</c:v>
                </c:pt>
                <c:pt idx="45">
                  <c:v>11.4</c:v>
                </c:pt>
                <c:pt idx="46">
                  <c:v>10.8</c:v>
                </c:pt>
                <c:pt idx="47">
                  <c:v>13.6</c:v>
                </c:pt>
                <c:pt idx="48">
                  <c:v>18.600000000000001</c:v>
                </c:pt>
                <c:pt idx="49">
                  <c:v>10.199999999999999</c:v>
                </c:pt>
                <c:pt idx="50">
                  <c:v>16.5</c:v>
                </c:pt>
                <c:pt idx="51">
                  <c:v>5</c:v>
                </c:pt>
                <c:pt idx="52">
                  <c:v>11.3</c:v>
                </c:pt>
                <c:pt idx="53">
                  <c:v>33.5</c:v>
                </c:pt>
                <c:pt idx="54">
                  <c:v>30.7</c:v>
                </c:pt>
                <c:pt idx="55">
                  <c:v>41.4</c:v>
                </c:pt>
                <c:pt idx="56">
                  <c:v>17.399999999999999</c:v>
                </c:pt>
                <c:pt idx="57">
                  <c:v>21.5</c:v>
                </c:pt>
                <c:pt idx="58">
                  <c:v>17</c:v>
                </c:pt>
                <c:pt idx="59">
                  <c:v>43.1</c:v>
                </c:pt>
                <c:pt idx="60">
                  <c:v>17.899999999999999</c:v>
                </c:pt>
                <c:pt idx="61">
                  <c:v>32.799999999999997</c:v>
                </c:pt>
                <c:pt idx="62">
                  <c:v>8.4</c:v>
                </c:pt>
                <c:pt idx="63">
                  <c:v>27.3</c:v>
                </c:pt>
                <c:pt idx="64">
                  <c:v>10</c:v>
                </c:pt>
                <c:pt idx="65">
                  <c:v>5.4</c:v>
                </c:pt>
                <c:pt idx="66">
                  <c:v>13.1</c:v>
                </c:pt>
                <c:pt idx="67">
                  <c:v>8.5</c:v>
                </c:pt>
                <c:pt idx="68">
                  <c:v>0</c:v>
                </c:pt>
                <c:pt idx="69">
                  <c:v>16.100000000000001</c:v>
                </c:pt>
                <c:pt idx="70">
                  <c:v>12.8</c:v>
                </c:pt>
                <c:pt idx="71">
                  <c:v>23.5</c:v>
                </c:pt>
                <c:pt idx="72">
                  <c:v>0</c:v>
                </c:pt>
                <c:pt idx="73">
                  <c:v>24.4</c:v>
                </c:pt>
                <c:pt idx="74">
                  <c:v>5.7</c:v>
                </c:pt>
                <c:pt idx="75">
                  <c:v>10.4</c:v>
                </c:pt>
                <c:pt idx="76">
                  <c:v>5.0999999999999996</c:v>
                </c:pt>
                <c:pt idx="77">
                  <c:v>24.9</c:v>
                </c:pt>
                <c:pt idx="78">
                  <c:v>17.600000000000001</c:v>
                </c:pt>
                <c:pt idx="79">
                  <c:v>8.6</c:v>
                </c:pt>
                <c:pt idx="80">
                  <c:v>27.9</c:v>
                </c:pt>
                <c:pt idx="81">
                  <c:v>11.9</c:v>
                </c:pt>
                <c:pt idx="82">
                  <c:v>21.9</c:v>
                </c:pt>
                <c:pt idx="83">
                  <c:v>15.7</c:v>
                </c:pt>
                <c:pt idx="84">
                  <c:v>22</c:v>
                </c:pt>
                <c:pt idx="85">
                  <c:v>18.2</c:v>
                </c:pt>
                <c:pt idx="86">
                  <c:v>4.9000000000000004</c:v>
                </c:pt>
                <c:pt idx="87">
                  <c:v>9.1999999999999993</c:v>
                </c:pt>
                <c:pt idx="88">
                  <c:v>14.8</c:v>
                </c:pt>
                <c:pt idx="89">
                  <c:v>7.7</c:v>
                </c:pt>
                <c:pt idx="90">
                  <c:v>22.2</c:v>
                </c:pt>
                <c:pt idx="91">
                  <c:v>22.5</c:v>
                </c:pt>
                <c:pt idx="92">
                  <c:v>22.8</c:v>
                </c:pt>
                <c:pt idx="93">
                  <c:v>70.400000000000006</c:v>
                </c:pt>
                <c:pt idx="94">
                  <c:v>9.1</c:v>
                </c:pt>
                <c:pt idx="95">
                  <c:v>20.8</c:v>
                </c:pt>
                <c:pt idx="96">
                  <c:v>0</c:v>
                </c:pt>
                <c:pt idx="97">
                  <c:v>61.8</c:v>
                </c:pt>
                <c:pt idx="98">
                  <c:v>10.199999999999999</c:v>
                </c:pt>
                <c:pt idx="99">
                  <c:v>69.400000000000006</c:v>
                </c:pt>
                <c:pt idx="100">
                  <c:v>13.1</c:v>
                </c:pt>
                <c:pt idx="101">
                  <c:v>14</c:v>
                </c:pt>
                <c:pt idx="102">
                  <c:v>57</c:v>
                </c:pt>
                <c:pt idx="103">
                  <c:v>25.9</c:v>
                </c:pt>
                <c:pt idx="104">
                  <c:v>8.8000000000000007</c:v>
                </c:pt>
                <c:pt idx="105">
                  <c:v>45.9</c:v>
                </c:pt>
                <c:pt idx="106">
                  <c:v>53.1</c:v>
                </c:pt>
                <c:pt idx="107">
                  <c:v>19.8</c:v>
                </c:pt>
                <c:pt idx="108">
                  <c:v>33.299999999999997</c:v>
                </c:pt>
                <c:pt idx="109">
                  <c:v>30.5</c:v>
                </c:pt>
                <c:pt idx="110">
                  <c:v>17.100000000000001</c:v>
                </c:pt>
                <c:pt idx="111">
                  <c:v>34.9</c:v>
                </c:pt>
                <c:pt idx="112">
                  <c:v>36.9</c:v>
                </c:pt>
                <c:pt idx="113">
                  <c:v>17</c:v>
                </c:pt>
                <c:pt idx="114">
                  <c:v>10.6</c:v>
                </c:pt>
                <c:pt idx="115">
                  <c:v>16.5</c:v>
                </c:pt>
                <c:pt idx="116">
                  <c:v>63.3</c:v>
                </c:pt>
                <c:pt idx="117">
                  <c:v>52.4</c:v>
                </c:pt>
                <c:pt idx="118">
                  <c:v>19.899999999999999</c:v>
                </c:pt>
                <c:pt idx="119">
                  <c:v>19</c:v>
                </c:pt>
                <c:pt idx="120">
                  <c:v>49.9</c:v>
                </c:pt>
                <c:pt idx="121">
                  <c:v>15.5</c:v>
                </c:pt>
                <c:pt idx="122">
                  <c:v>28.3</c:v>
                </c:pt>
                <c:pt idx="123">
                  <c:v>28.7</c:v>
                </c:pt>
                <c:pt idx="124">
                  <c:v>6.2</c:v>
                </c:pt>
                <c:pt idx="125">
                  <c:v>9.1999999999999993</c:v>
                </c:pt>
                <c:pt idx="126">
                  <c:v>9.1999999999999993</c:v>
                </c:pt>
                <c:pt idx="127">
                  <c:v>47.3</c:v>
                </c:pt>
                <c:pt idx="128">
                  <c:v>52.6</c:v>
                </c:pt>
                <c:pt idx="129">
                  <c:v>11.6</c:v>
                </c:pt>
                <c:pt idx="130">
                  <c:v>35.799999999999997</c:v>
                </c:pt>
                <c:pt idx="131">
                  <c:v>23.3</c:v>
                </c:pt>
                <c:pt idx="132">
                  <c:v>28.2</c:v>
                </c:pt>
                <c:pt idx="133">
                  <c:v>7.8</c:v>
                </c:pt>
                <c:pt idx="134">
                  <c:v>13.2</c:v>
                </c:pt>
                <c:pt idx="135">
                  <c:v>17.3</c:v>
                </c:pt>
                <c:pt idx="136">
                  <c:v>6.6</c:v>
                </c:pt>
                <c:pt idx="137">
                  <c:v>49.9</c:v>
                </c:pt>
                <c:pt idx="138">
                  <c:v>8.1</c:v>
                </c:pt>
                <c:pt idx="139">
                  <c:v>29</c:v>
                </c:pt>
                <c:pt idx="140">
                  <c:v>14.6</c:v>
                </c:pt>
                <c:pt idx="141">
                  <c:v>0</c:v>
                </c:pt>
                <c:pt idx="142">
                  <c:v>0.6</c:v>
                </c:pt>
                <c:pt idx="143">
                  <c:v>4.8</c:v>
                </c:pt>
                <c:pt idx="144">
                  <c:v>8.6999999999999993</c:v>
                </c:pt>
                <c:pt idx="145">
                  <c:v>6.6</c:v>
                </c:pt>
                <c:pt idx="146">
                  <c:v>23</c:v>
                </c:pt>
                <c:pt idx="147">
                  <c:v>4.2</c:v>
                </c:pt>
                <c:pt idx="148">
                  <c:v>5.8</c:v>
                </c:pt>
                <c:pt idx="149">
                  <c:v>10.5</c:v>
                </c:pt>
                <c:pt idx="150">
                  <c:v>13.5</c:v>
                </c:pt>
                <c:pt idx="151">
                  <c:v>0</c:v>
                </c:pt>
                <c:pt idx="152">
                  <c:v>0</c:v>
                </c:pt>
                <c:pt idx="153">
                  <c:v>16</c:v>
                </c:pt>
                <c:pt idx="154">
                  <c:v>1</c:v>
                </c:pt>
              </c:numCache>
            </c:numRef>
          </c:val>
        </c:ser>
        <c:ser>
          <c:idx val="6"/>
          <c:order val="6"/>
          <c:tx>
            <c:strRef>
              <c:f>MWstaffing!$J$10</c:f>
              <c:strCache>
                <c:ptCount val="1"/>
                <c:pt idx="0">
                  <c:v>TrustMidwivesFTEband6</c:v>
                </c:pt>
              </c:strCache>
            </c:strRef>
          </c:tx>
          <c:spPr>
            <a:solidFill>
              <a:srgbClr val="5B9BD5"/>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MWstaffing!$J$11:$J$165</c:f>
              <c:numCache>
                <c:formatCode>General</c:formatCode>
                <c:ptCount val="155"/>
                <c:pt idx="0">
                  <c:v>190.7</c:v>
                </c:pt>
                <c:pt idx="1">
                  <c:v>99.8</c:v>
                </c:pt>
                <c:pt idx="2">
                  <c:v>203.3</c:v>
                </c:pt>
                <c:pt idx="3">
                  <c:v>150.80000000000001</c:v>
                </c:pt>
                <c:pt idx="4">
                  <c:v>103.2</c:v>
                </c:pt>
                <c:pt idx="5">
                  <c:v>149.6</c:v>
                </c:pt>
                <c:pt idx="6">
                  <c:v>15.1</c:v>
                </c:pt>
                <c:pt idx="7">
                  <c:v>30.2</c:v>
                </c:pt>
                <c:pt idx="8">
                  <c:v>351.3</c:v>
                </c:pt>
                <c:pt idx="9">
                  <c:v>74</c:v>
                </c:pt>
                <c:pt idx="10">
                  <c:v>47.8</c:v>
                </c:pt>
                <c:pt idx="11">
                  <c:v>6</c:v>
                </c:pt>
                <c:pt idx="12">
                  <c:v>37</c:v>
                </c:pt>
                <c:pt idx="13">
                  <c:v>110.3</c:v>
                </c:pt>
                <c:pt idx="14">
                  <c:v>63.5</c:v>
                </c:pt>
                <c:pt idx="15">
                  <c:v>121.1</c:v>
                </c:pt>
                <c:pt idx="16">
                  <c:v>2.7</c:v>
                </c:pt>
                <c:pt idx="17">
                  <c:v>185.4</c:v>
                </c:pt>
                <c:pt idx="18">
                  <c:v>93</c:v>
                </c:pt>
                <c:pt idx="19">
                  <c:v>103.1</c:v>
                </c:pt>
                <c:pt idx="20">
                  <c:v>87</c:v>
                </c:pt>
                <c:pt idx="21">
                  <c:v>78.400000000000006</c:v>
                </c:pt>
                <c:pt idx="22">
                  <c:v>44.6</c:v>
                </c:pt>
                <c:pt idx="23">
                  <c:v>97</c:v>
                </c:pt>
                <c:pt idx="24">
                  <c:v>85.8</c:v>
                </c:pt>
                <c:pt idx="25">
                  <c:v>78.599999999999994</c:v>
                </c:pt>
                <c:pt idx="26">
                  <c:v>79.599999999999994</c:v>
                </c:pt>
                <c:pt idx="27">
                  <c:v>45.5</c:v>
                </c:pt>
                <c:pt idx="28">
                  <c:v>64.400000000000006</c:v>
                </c:pt>
                <c:pt idx="29">
                  <c:v>100.6</c:v>
                </c:pt>
                <c:pt idx="30">
                  <c:v>118.4</c:v>
                </c:pt>
                <c:pt idx="31">
                  <c:v>45.8</c:v>
                </c:pt>
                <c:pt idx="32">
                  <c:v>61.4</c:v>
                </c:pt>
                <c:pt idx="33">
                  <c:v>53.3</c:v>
                </c:pt>
                <c:pt idx="34">
                  <c:v>119.6</c:v>
                </c:pt>
                <c:pt idx="35">
                  <c:v>109.4</c:v>
                </c:pt>
                <c:pt idx="36">
                  <c:v>65.900000000000006</c:v>
                </c:pt>
                <c:pt idx="37">
                  <c:v>104.3</c:v>
                </c:pt>
                <c:pt idx="38">
                  <c:v>68.900000000000006</c:v>
                </c:pt>
                <c:pt idx="39">
                  <c:v>172.4</c:v>
                </c:pt>
                <c:pt idx="40">
                  <c:v>32.299999999999997</c:v>
                </c:pt>
                <c:pt idx="41">
                  <c:v>36.9</c:v>
                </c:pt>
                <c:pt idx="42">
                  <c:v>112.4</c:v>
                </c:pt>
                <c:pt idx="43">
                  <c:v>200.6</c:v>
                </c:pt>
                <c:pt idx="44">
                  <c:v>191.6</c:v>
                </c:pt>
                <c:pt idx="45">
                  <c:v>73</c:v>
                </c:pt>
                <c:pt idx="46">
                  <c:v>74.5</c:v>
                </c:pt>
                <c:pt idx="47">
                  <c:v>72.2</c:v>
                </c:pt>
                <c:pt idx="48">
                  <c:v>87.6</c:v>
                </c:pt>
                <c:pt idx="49">
                  <c:v>39.5</c:v>
                </c:pt>
                <c:pt idx="50">
                  <c:v>70.900000000000006</c:v>
                </c:pt>
                <c:pt idx="51">
                  <c:v>62.5</c:v>
                </c:pt>
                <c:pt idx="52">
                  <c:v>103.1</c:v>
                </c:pt>
                <c:pt idx="53">
                  <c:v>110.6</c:v>
                </c:pt>
                <c:pt idx="54">
                  <c:v>106.6</c:v>
                </c:pt>
                <c:pt idx="55">
                  <c:v>134.9</c:v>
                </c:pt>
                <c:pt idx="56">
                  <c:v>137.4</c:v>
                </c:pt>
                <c:pt idx="57">
                  <c:v>84.6</c:v>
                </c:pt>
                <c:pt idx="58">
                  <c:v>157.6</c:v>
                </c:pt>
                <c:pt idx="59">
                  <c:v>162.80000000000001</c:v>
                </c:pt>
                <c:pt idx="60">
                  <c:v>69.599999999999994</c:v>
                </c:pt>
                <c:pt idx="61">
                  <c:v>92.4</c:v>
                </c:pt>
                <c:pt idx="62">
                  <c:v>68.900000000000006</c:v>
                </c:pt>
                <c:pt idx="63">
                  <c:v>107.3</c:v>
                </c:pt>
                <c:pt idx="64">
                  <c:v>82.6</c:v>
                </c:pt>
                <c:pt idx="65">
                  <c:v>120.6</c:v>
                </c:pt>
                <c:pt idx="66">
                  <c:v>37.200000000000003</c:v>
                </c:pt>
                <c:pt idx="67">
                  <c:v>65.599999999999994</c:v>
                </c:pt>
                <c:pt idx="68">
                  <c:v>294.10000000000002</c:v>
                </c:pt>
                <c:pt idx="69">
                  <c:v>76.8</c:v>
                </c:pt>
                <c:pt idx="70">
                  <c:v>100.9</c:v>
                </c:pt>
                <c:pt idx="71">
                  <c:v>111.6</c:v>
                </c:pt>
                <c:pt idx="72">
                  <c:v>98</c:v>
                </c:pt>
                <c:pt idx="73">
                  <c:v>109.3</c:v>
                </c:pt>
                <c:pt idx="74">
                  <c:v>89.4</c:v>
                </c:pt>
                <c:pt idx="75">
                  <c:v>48.7</c:v>
                </c:pt>
                <c:pt idx="76">
                  <c:v>48.5</c:v>
                </c:pt>
                <c:pt idx="77">
                  <c:v>205.9</c:v>
                </c:pt>
                <c:pt idx="78">
                  <c:v>133.9</c:v>
                </c:pt>
                <c:pt idx="79">
                  <c:v>94.3</c:v>
                </c:pt>
                <c:pt idx="80">
                  <c:v>181</c:v>
                </c:pt>
                <c:pt idx="81">
                  <c:v>72.8</c:v>
                </c:pt>
                <c:pt idx="82">
                  <c:v>85.9</c:v>
                </c:pt>
                <c:pt idx="83">
                  <c:v>132.9</c:v>
                </c:pt>
                <c:pt idx="84">
                  <c:v>89.5</c:v>
                </c:pt>
                <c:pt idx="85">
                  <c:v>95.9</c:v>
                </c:pt>
                <c:pt idx="86">
                  <c:v>84.6</c:v>
                </c:pt>
                <c:pt idx="87">
                  <c:v>70.5</c:v>
                </c:pt>
                <c:pt idx="88">
                  <c:v>112</c:v>
                </c:pt>
                <c:pt idx="89">
                  <c:v>54.3</c:v>
                </c:pt>
                <c:pt idx="90">
                  <c:v>107.3</c:v>
                </c:pt>
                <c:pt idx="91">
                  <c:v>105.1</c:v>
                </c:pt>
                <c:pt idx="92">
                  <c:v>94</c:v>
                </c:pt>
                <c:pt idx="93">
                  <c:v>155.6</c:v>
                </c:pt>
                <c:pt idx="94">
                  <c:v>55.1</c:v>
                </c:pt>
                <c:pt idx="95">
                  <c:v>80.099999999999994</c:v>
                </c:pt>
                <c:pt idx="96">
                  <c:v>135.6</c:v>
                </c:pt>
                <c:pt idx="97">
                  <c:v>237.9</c:v>
                </c:pt>
                <c:pt idx="98">
                  <c:v>49.3</c:v>
                </c:pt>
                <c:pt idx="99">
                  <c:v>227.1</c:v>
                </c:pt>
                <c:pt idx="100">
                  <c:v>78.2</c:v>
                </c:pt>
                <c:pt idx="101">
                  <c:v>122.4</c:v>
                </c:pt>
                <c:pt idx="102">
                  <c:v>157</c:v>
                </c:pt>
                <c:pt idx="103">
                  <c:v>166.4</c:v>
                </c:pt>
                <c:pt idx="104">
                  <c:v>80.8</c:v>
                </c:pt>
                <c:pt idx="105">
                  <c:v>130.80000000000001</c:v>
                </c:pt>
                <c:pt idx="106">
                  <c:v>186.4</c:v>
                </c:pt>
                <c:pt idx="107">
                  <c:v>75.5</c:v>
                </c:pt>
                <c:pt idx="108">
                  <c:v>77.3</c:v>
                </c:pt>
                <c:pt idx="109">
                  <c:v>135</c:v>
                </c:pt>
                <c:pt idx="110">
                  <c:v>72.5</c:v>
                </c:pt>
                <c:pt idx="111">
                  <c:v>138.5</c:v>
                </c:pt>
                <c:pt idx="112">
                  <c:v>62.7</c:v>
                </c:pt>
                <c:pt idx="113">
                  <c:v>171.3</c:v>
                </c:pt>
                <c:pt idx="114">
                  <c:v>89.2</c:v>
                </c:pt>
                <c:pt idx="115">
                  <c:v>61.2</c:v>
                </c:pt>
                <c:pt idx="116">
                  <c:v>96.4</c:v>
                </c:pt>
                <c:pt idx="117">
                  <c:v>211.7</c:v>
                </c:pt>
                <c:pt idx="118">
                  <c:v>125.6</c:v>
                </c:pt>
                <c:pt idx="119">
                  <c:v>139.30000000000001</c:v>
                </c:pt>
                <c:pt idx="120">
                  <c:v>250.1</c:v>
                </c:pt>
                <c:pt idx="121">
                  <c:v>96.6</c:v>
                </c:pt>
                <c:pt idx="122">
                  <c:v>79.599999999999994</c:v>
                </c:pt>
                <c:pt idx="123">
                  <c:v>111.1</c:v>
                </c:pt>
                <c:pt idx="124">
                  <c:v>93.5</c:v>
                </c:pt>
                <c:pt idx="125">
                  <c:v>161.69999999999999</c:v>
                </c:pt>
                <c:pt idx="126">
                  <c:v>70.7</c:v>
                </c:pt>
                <c:pt idx="127">
                  <c:v>106.3</c:v>
                </c:pt>
                <c:pt idx="128">
                  <c:v>240.2</c:v>
                </c:pt>
                <c:pt idx="129">
                  <c:v>91.3</c:v>
                </c:pt>
                <c:pt idx="130">
                  <c:v>149.80000000000001</c:v>
                </c:pt>
                <c:pt idx="131">
                  <c:v>130.69999999999999</c:v>
                </c:pt>
                <c:pt idx="132">
                  <c:v>123</c:v>
                </c:pt>
                <c:pt idx="133">
                  <c:v>67.5</c:v>
                </c:pt>
                <c:pt idx="134">
                  <c:v>100.3</c:v>
                </c:pt>
                <c:pt idx="135">
                  <c:v>138.19999999999999</c:v>
                </c:pt>
                <c:pt idx="136">
                  <c:v>91.8</c:v>
                </c:pt>
                <c:pt idx="137">
                  <c:v>159.19999999999999</c:v>
                </c:pt>
                <c:pt idx="138">
                  <c:v>140.30000000000001</c:v>
                </c:pt>
                <c:pt idx="139">
                  <c:v>173.3</c:v>
                </c:pt>
                <c:pt idx="140">
                  <c:v>133.69999999999999</c:v>
                </c:pt>
                <c:pt idx="141">
                  <c:v>138.19999999999999</c:v>
                </c:pt>
                <c:pt idx="142">
                  <c:v>34.700000000000003</c:v>
                </c:pt>
                <c:pt idx="143">
                  <c:v>53.5</c:v>
                </c:pt>
                <c:pt idx="144">
                  <c:v>107.3</c:v>
                </c:pt>
                <c:pt idx="145">
                  <c:v>94.2</c:v>
                </c:pt>
                <c:pt idx="146">
                  <c:v>166.8</c:v>
                </c:pt>
                <c:pt idx="147">
                  <c:v>428.7</c:v>
                </c:pt>
                <c:pt idx="148">
                  <c:v>129.5</c:v>
                </c:pt>
                <c:pt idx="149">
                  <c:v>129.30000000000001</c:v>
                </c:pt>
                <c:pt idx="150">
                  <c:v>295.10000000000002</c:v>
                </c:pt>
                <c:pt idx="151">
                  <c:v>5.8</c:v>
                </c:pt>
                <c:pt idx="152">
                  <c:v>7.4</c:v>
                </c:pt>
                <c:pt idx="153">
                  <c:v>151.30000000000001</c:v>
                </c:pt>
                <c:pt idx="154">
                  <c:v>13.3</c:v>
                </c:pt>
              </c:numCache>
            </c:numRef>
          </c:val>
        </c:ser>
        <c:ser>
          <c:idx val="7"/>
          <c:order val="7"/>
          <c:tx>
            <c:strRef>
              <c:f>MWstaffing!$K$10</c:f>
              <c:strCache>
                <c:ptCount val="1"/>
                <c:pt idx="0">
                  <c:v>TrustMidwivesFTEband7</c:v>
                </c:pt>
              </c:strCache>
            </c:strRef>
          </c:tx>
          <c:spPr>
            <a:solidFill>
              <a:srgbClr val="5B9BD5">
                <a:lumMod val="75000"/>
              </a:srgbClr>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MWstaffing!$K$11:$K$165</c:f>
              <c:numCache>
                <c:formatCode>General</c:formatCode>
                <c:ptCount val="155"/>
                <c:pt idx="0">
                  <c:v>66</c:v>
                </c:pt>
                <c:pt idx="1">
                  <c:v>31.3</c:v>
                </c:pt>
                <c:pt idx="2">
                  <c:v>53</c:v>
                </c:pt>
                <c:pt idx="3">
                  <c:v>32.200000000000003</c:v>
                </c:pt>
                <c:pt idx="4">
                  <c:v>32.9</c:v>
                </c:pt>
                <c:pt idx="5">
                  <c:v>42.7</c:v>
                </c:pt>
                <c:pt idx="6">
                  <c:v>10.9</c:v>
                </c:pt>
                <c:pt idx="7">
                  <c:v>12.1</c:v>
                </c:pt>
                <c:pt idx="8">
                  <c:v>112.1</c:v>
                </c:pt>
                <c:pt idx="9">
                  <c:v>73.7</c:v>
                </c:pt>
                <c:pt idx="10">
                  <c:v>27</c:v>
                </c:pt>
                <c:pt idx="11">
                  <c:v>7.4</c:v>
                </c:pt>
                <c:pt idx="12">
                  <c:v>14.2</c:v>
                </c:pt>
                <c:pt idx="13">
                  <c:v>35.799999999999997</c:v>
                </c:pt>
                <c:pt idx="14">
                  <c:v>18.100000000000001</c:v>
                </c:pt>
                <c:pt idx="15">
                  <c:v>33.299999999999997</c:v>
                </c:pt>
                <c:pt idx="16">
                  <c:v>0.8</c:v>
                </c:pt>
                <c:pt idx="17">
                  <c:v>76.2</c:v>
                </c:pt>
                <c:pt idx="18">
                  <c:v>29.8</c:v>
                </c:pt>
                <c:pt idx="19">
                  <c:v>31.5</c:v>
                </c:pt>
                <c:pt idx="20">
                  <c:v>32</c:v>
                </c:pt>
                <c:pt idx="21">
                  <c:v>18.600000000000001</c:v>
                </c:pt>
                <c:pt idx="22">
                  <c:v>16.3</c:v>
                </c:pt>
                <c:pt idx="23">
                  <c:v>16.5</c:v>
                </c:pt>
                <c:pt idx="24">
                  <c:v>23</c:v>
                </c:pt>
                <c:pt idx="25">
                  <c:v>29.7</c:v>
                </c:pt>
                <c:pt idx="26">
                  <c:v>15.4</c:v>
                </c:pt>
                <c:pt idx="27">
                  <c:v>15.5</c:v>
                </c:pt>
                <c:pt idx="28">
                  <c:v>16.7</c:v>
                </c:pt>
                <c:pt idx="29">
                  <c:v>33.1</c:v>
                </c:pt>
                <c:pt idx="30">
                  <c:v>22.7</c:v>
                </c:pt>
                <c:pt idx="31">
                  <c:v>13</c:v>
                </c:pt>
                <c:pt idx="32">
                  <c:v>15.2</c:v>
                </c:pt>
                <c:pt idx="33">
                  <c:v>16.2</c:v>
                </c:pt>
                <c:pt idx="34">
                  <c:v>19.399999999999999</c:v>
                </c:pt>
                <c:pt idx="35">
                  <c:v>18.5</c:v>
                </c:pt>
                <c:pt idx="36">
                  <c:v>26.4</c:v>
                </c:pt>
                <c:pt idx="37">
                  <c:v>24.5</c:v>
                </c:pt>
                <c:pt idx="38">
                  <c:v>44.6</c:v>
                </c:pt>
                <c:pt idx="39">
                  <c:v>84.8</c:v>
                </c:pt>
                <c:pt idx="40">
                  <c:v>7.1</c:v>
                </c:pt>
                <c:pt idx="41">
                  <c:v>13.6</c:v>
                </c:pt>
                <c:pt idx="42">
                  <c:v>18.2</c:v>
                </c:pt>
                <c:pt idx="43">
                  <c:v>30.4</c:v>
                </c:pt>
                <c:pt idx="44">
                  <c:v>47</c:v>
                </c:pt>
                <c:pt idx="45">
                  <c:v>23.3</c:v>
                </c:pt>
                <c:pt idx="46">
                  <c:v>16.399999999999999</c:v>
                </c:pt>
                <c:pt idx="47">
                  <c:v>8.6</c:v>
                </c:pt>
                <c:pt idx="48">
                  <c:v>33.9</c:v>
                </c:pt>
                <c:pt idx="49">
                  <c:v>20.8</c:v>
                </c:pt>
                <c:pt idx="50">
                  <c:v>21.8</c:v>
                </c:pt>
                <c:pt idx="51">
                  <c:v>20.8</c:v>
                </c:pt>
                <c:pt idx="52">
                  <c:v>39.6</c:v>
                </c:pt>
                <c:pt idx="53">
                  <c:v>22.5</c:v>
                </c:pt>
                <c:pt idx="54">
                  <c:v>49.3</c:v>
                </c:pt>
                <c:pt idx="55">
                  <c:v>36.9</c:v>
                </c:pt>
                <c:pt idx="56">
                  <c:v>29.2</c:v>
                </c:pt>
                <c:pt idx="57">
                  <c:v>42</c:v>
                </c:pt>
                <c:pt idx="58">
                  <c:v>60.3</c:v>
                </c:pt>
                <c:pt idx="59">
                  <c:v>52.5</c:v>
                </c:pt>
                <c:pt idx="60">
                  <c:v>29.3</c:v>
                </c:pt>
                <c:pt idx="61">
                  <c:v>43.5</c:v>
                </c:pt>
                <c:pt idx="62">
                  <c:v>15.3</c:v>
                </c:pt>
                <c:pt idx="63">
                  <c:v>27.5</c:v>
                </c:pt>
                <c:pt idx="64">
                  <c:v>17.399999999999999</c:v>
                </c:pt>
                <c:pt idx="65">
                  <c:v>14.8</c:v>
                </c:pt>
                <c:pt idx="66">
                  <c:v>13.1</c:v>
                </c:pt>
                <c:pt idx="67">
                  <c:v>15.2</c:v>
                </c:pt>
                <c:pt idx="68">
                  <c:v>74.2</c:v>
                </c:pt>
                <c:pt idx="69">
                  <c:v>19.7</c:v>
                </c:pt>
                <c:pt idx="70">
                  <c:v>22.2</c:v>
                </c:pt>
                <c:pt idx="71">
                  <c:v>40</c:v>
                </c:pt>
                <c:pt idx="72">
                  <c:v>27.4</c:v>
                </c:pt>
                <c:pt idx="73">
                  <c:v>26.8</c:v>
                </c:pt>
                <c:pt idx="74">
                  <c:v>18.3</c:v>
                </c:pt>
                <c:pt idx="75">
                  <c:v>11.9</c:v>
                </c:pt>
                <c:pt idx="76">
                  <c:v>15.4</c:v>
                </c:pt>
                <c:pt idx="77">
                  <c:v>55.6</c:v>
                </c:pt>
                <c:pt idx="78">
                  <c:v>27.7</c:v>
                </c:pt>
                <c:pt idx="79">
                  <c:v>22.4</c:v>
                </c:pt>
                <c:pt idx="80">
                  <c:v>36.200000000000003</c:v>
                </c:pt>
                <c:pt idx="81">
                  <c:v>17</c:v>
                </c:pt>
                <c:pt idx="82">
                  <c:v>27.1</c:v>
                </c:pt>
                <c:pt idx="83">
                  <c:v>29.6</c:v>
                </c:pt>
                <c:pt idx="84">
                  <c:v>34.5</c:v>
                </c:pt>
                <c:pt idx="85">
                  <c:v>23.2</c:v>
                </c:pt>
                <c:pt idx="86">
                  <c:v>27.5</c:v>
                </c:pt>
                <c:pt idx="87">
                  <c:v>18.8</c:v>
                </c:pt>
                <c:pt idx="88">
                  <c:v>30.9</c:v>
                </c:pt>
                <c:pt idx="89">
                  <c:v>11.2</c:v>
                </c:pt>
                <c:pt idx="90">
                  <c:v>25.7</c:v>
                </c:pt>
                <c:pt idx="91">
                  <c:v>29.7</c:v>
                </c:pt>
                <c:pt idx="92">
                  <c:v>21.8</c:v>
                </c:pt>
                <c:pt idx="93">
                  <c:v>71.2</c:v>
                </c:pt>
                <c:pt idx="94">
                  <c:v>19.2</c:v>
                </c:pt>
                <c:pt idx="95">
                  <c:v>31.1</c:v>
                </c:pt>
                <c:pt idx="96">
                  <c:v>48.7</c:v>
                </c:pt>
                <c:pt idx="97">
                  <c:v>64.099999999999994</c:v>
                </c:pt>
                <c:pt idx="98">
                  <c:v>14</c:v>
                </c:pt>
                <c:pt idx="99">
                  <c:v>41.5</c:v>
                </c:pt>
                <c:pt idx="100">
                  <c:v>23.8</c:v>
                </c:pt>
                <c:pt idx="101">
                  <c:v>52.3</c:v>
                </c:pt>
                <c:pt idx="102">
                  <c:v>35.5</c:v>
                </c:pt>
                <c:pt idx="103">
                  <c:v>33.9</c:v>
                </c:pt>
                <c:pt idx="104">
                  <c:v>45.5</c:v>
                </c:pt>
                <c:pt idx="105">
                  <c:v>39.4</c:v>
                </c:pt>
                <c:pt idx="106">
                  <c:v>54.6</c:v>
                </c:pt>
                <c:pt idx="107">
                  <c:v>23.2</c:v>
                </c:pt>
                <c:pt idx="108">
                  <c:v>19.600000000000001</c:v>
                </c:pt>
                <c:pt idx="109">
                  <c:v>25.3</c:v>
                </c:pt>
                <c:pt idx="110">
                  <c:v>44.4</c:v>
                </c:pt>
                <c:pt idx="111">
                  <c:v>42.5</c:v>
                </c:pt>
                <c:pt idx="112">
                  <c:v>42.9</c:v>
                </c:pt>
                <c:pt idx="113">
                  <c:v>35</c:v>
                </c:pt>
                <c:pt idx="114">
                  <c:v>16.2</c:v>
                </c:pt>
                <c:pt idx="115">
                  <c:v>15.9</c:v>
                </c:pt>
                <c:pt idx="116">
                  <c:v>45</c:v>
                </c:pt>
                <c:pt idx="117">
                  <c:v>57.6</c:v>
                </c:pt>
                <c:pt idx="118">
                  <c:v>21.7</c:v>
                </c:pt>
                <c:pt idx="119">
                  <c:v>29.5</c:v>
                </c:pt>
                <c:pt idx="120">
                  <c:v>41.8</c:v>
                </c:pt>
                <c:pt idx="121">
                  <c:v>58.3</c:v>
                </c:pt>
                <c:pt idx="122">
                  <c:v>32.799999999999997</c:v>
                </c:pt>
                <c:pt idx="123">
                  <c:v>26.6</c:v>
                </c:pt>
                <c:pt idx="124">
                  <c:v>18.600000000000001</c:v>
                </c:pt>
                <c:pt idx="125">
                  <c:v>37.700000000000003</c:v>
                </c:pt>
                <c:pt idx="126">
                  <c:v>18.3</c:v>
                </c:pt>
                <c:pt idx="127">
                  <c:v>28.5</c:v>
                </c:pt>
                <c:pt idx="128">
                  <c:v>55.4</c:v>
                </c:pt>
                <c:pt idx="129">
                  <c:v>18.8</c:v>
                </c:pt>
                <c:pt idx="130">
                  <c:v>25.5</c:v>
                </c:pt>
                <c:pt idx="131">
                  <c:v>36.4</c:v>
                </c:pt>
                <c:pt idx="132">
                  <c:v>46.7</c:v>
                </c:pt>
                <c:pt idx="133">
                  <c:v>20.7</c:v>
                </c:pt>
                <c:pt idx="134">
                  <c:v>17.600000000000001</c:v>
                </c:pt>
                <c:pt idx="135">
                  <c:v>38.799999999999997</c:v>
                </c:pt>
                <c:pt idx="136">
                  <c:v>35.200000000000003</c:v>
                </c:pt>
                <c:pt idx="137">
                  <c:v>22.1</c:v>
                </c:pt>
                <c:pt idx="138">
                  <c:v>38.6</c:v>
                </c:pt>
                <c:pt idx="139">
                  <c:v>91.2</c:v>
                </c:pt>
                <c:pt idx="140">
                  <c:v>31.9</c:v>
                </c:pt>
                <c:pt idx="141">
                  <c:v>21.1</c:v>
                </c:pt>
                <c:pt idx="142">
                  <c:v>13.9</c:v>
                </c:pt>
                <c:pt idx="143">
                  <c:v>10.1</c:v>
                </c:pt>
                <c:pt idx="144">
                  <c:v>25.6</c:v>
                </c:pt>
                <c:pt idx="145">
                  <c:v>23.3</c:v>
                </c:pt>
                <c:pt idx="146">
                  <c:v>48.5</c:v>
                </c:pt>
                <c:pt idx="147">
                  <c:v>92.9</c:v>
                </c:pt>
                <c:pt idx="148">
                  <c:v>28.5</c:v>
                </c:pt>
                <c:pt idx="149">
                  <c:v>55.9</c:v>
                </c:pt>
                <c:pt idx="150">
                  <c:v>46.6</c:v>
                </c:pt>
                <c:pt idx="151">
                  <c:v>2</c:v>
                </c:pt>
                <c:pt idx="152">
                  <c:v>2.4</c:v>
                </c:pt>
                <c:pt idx="153">
                  <c:v>27.1</c:v>
                </c:pt>
                <c:pt idx="154">
                  <c:v>1</c:v>
                </c:pt>
              </c:numCache>
            </c:numRef>
          </c:val>
        </c:ser>
        <c:ser>
          <c:idx val="8"/>
          <c:order val="8"/>
          <c:tx>
            <c:strRef>
              <c:f>MWstaffing!$L$10</c:f>
              <c:strCache>
                <c:ptCount val="1"/>
                <c:pt idx="0">
                  <c:v>TrustMidwivesFTEband8</c:v>
                </c:pt>
              </c:strCache>
            </c:strRef>
          </c:tx>
          <c:spPr>
            <a:solidFill>
              <a:srgbClr val="5B9BD5">
                <a:lumMod val="50000"/>
              </a:srgbClr>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MWstaffing!$L$11:$L$165</c:f>
              <c:numCache>
                <c:formatCode>General</c:formatCode>
                <c:ptCount val="155"/>
                <c:pt idx="0">
                  <c:v>5.4</c:v>
                </c:pt>
                <c:pt idx="1">
                  <c:v>6</c:v>
                </c:pt>
                <c:pt idx="2">
                  <c:v>9</c:v>
                </c:pt>
                <c:pt idx="3">
                  <c:v>4.0999999999999996</c:v>
                </c:pt>
                <c:pt idx="4">
                  <c:v>9.9</c:v>
                </c:pt>
                <c:pt idx="5">
                  <c:v>4</c:v>
                </c:pt>
                <c:pt idx="6">
                  <c:v>3.6</c:v>
                </c:pt>
                <c:pt idx="7">
                  <c:v>1</c:v>
                </c:pt>
                <c:pt idx="8">
                  <c:v>29.3</c:v>
                </c:pt>
                <c:pt idx="9">
                  <c:v>10</c:v>
                </c:pt>
                <c:pt idx="10">
                  <c:v>4.5</c:v>
                </c:pt>
                <c:pt idx="11">
                  <c:v>1</c:v>
                </c:pt>
                <c:pt idx="12">
                  <c:v>3</c:v>
                </c:pt>
                <c:pt idx="13">
                  <c:v>3</c:v>
                </c:pt>
                <c:pt idx="14">
                  <c:v>0</c:v>
                </c:pt>
                <c:pt idx="15">
                  <c:v>2</c:v>
                </c:pt>
                <c:pt idx="16">
                  <c:v>0</c:v>
                </c:pt>
                <c:pt idx="17">
                  <c:v>10</c:v>
                </c:pt>
                <c:pt idx="18">
                  <c:v>3</c:v>
                </c:pt>
                <c:pt idx="19">
                  <c:v>6</c:v>
                </c:pt>
                <c:pt idx="20">
                  <c:v>7.9</c:v>
                </c:pt>
                <c:pt idx="21">
                  <c:v>1</c:v>
                </c:pt>
                <c:pt idx="22">
                  <c:v>3</c:v>
                </c:pt>
                <c:pt idx="23">
                  <c:v>8.8000000000000007</c:v>
                </c:pt>
                <c:pt idx="24">
                  <c:v>2</c:v>
                </c:pt>
                <c:pt idx="25">
                  <c:v>1</c:v>
                </c:pt>
                <c:pt idx="26">
                  <c:v>4.4000000000000004</c:v>
                </c:pt>
                <c:pt idx="27">
                  <c:v>3</c:v>
                </c:pt>
                <c:pt idx="28">
                  <c:v>3</c:v>
                </c:pt>
                <c:pt idx="29">
                  <c:v>5</c:v>
                </c:pt>
                <c:pt idx="30">
                  <c:v>2</c:v>
                </c:pt>
                <c:pt idx="31">
                  <c:v>2</c:v>
                </c:pt>
                <c:pt idx="32">
                  <c:v>1</c:v>
                </c:pt>
                <c:pt idx="33">
                  <c:v>2.6</c:v>
                </c:pt>
                <c:pt idx="34">
                  <c:v>1</c:v>
                </c:pt>
                <c:pt idx="35">
                  <c:v>4</c:v>
                </c:pt>
                <c:pt idx="36">
                  <c:v>2</c:v>
                </c:pt>
                <c:pt idx="37">
                  <c:v>1</c:v>
                </c:pt>
                <c:pt idx="38">
                  <c:v>3</c:v>
                </c:pt>
                <c:pt idx="39">
                  <c:v>10</c:v>
                </c:pt>
                <c:pt idx="40">
                  <c:v>1</c:v>
                </c:pt>
                <c:pt idx="41">
                  <c:v>1.1000000000000001</c:v>
                </c:pt>
                <c:pt idx="42">
                  <c:v>3</c:v>
                </c:pt>
                <c:pt idx="43">
                  <c:v>4</c:v>
                </c:pt>
                <c:pt idx="44">
                  <c:v>5</c:v>
                </c:pt>
                <c:pt idx="45">
                  <c:v>2.5</c:v>
                </c:pt>
                <c:pt idx="46">
                  <c:v>1</c:v>
                </c:pt>
                <c:pt idx="47">
                  <c:v>1</c:v>
                </c:pt>
                <c:pt idx="48">
                  <c:v>4</c:v>
                </c:pt>
                <c:pt idx="49">
                  <c:v>3.6</c:v>
                </c:pt>
                <c:pt idx="50">
                  <c:v>2</c:v>
                </c:pt>
                <c:pt idx="51">
                  <c:v>2</c:v>
                </c:pt>
                <c:pt idx="52">
                  <c:v>4</c:v>
                </c:pt>
                <c:pt idx="53">
                  <c:v>1</c:v>
                </c:pt>
                <c:pt idx="54">
                  <c:v>4.8</c:v>
                </c:pt>
                <c:pt idx="55">
                  <c:v>6</c:v>
                </c:pt>
                <c:pt idx="56">
                  <c:v>5</c:v>
                </c:pt>
                <c:pt idx="57">
                  <c:v>5</c:v>
                </c:pt>
                <c:pt idx="58">
                  <c:v>5</c:v>
                </c:pt>
                <c:pt idx="59">
                  <c:v>6.9</c:v>
                </c:pt>
                <c:pt idx="60">
                  <c:v>6</c:v>
                </c:pt>
                <c:pt idx="61">
                  <c:v>7.2</c:v>
                </c:pt>
                <c:pt idx="62">
                  <c:v>2</c:v>
                </c:pt>
                <c:pt idx="63">
                  <c:v>0</c:v>
                </c:pt>
                <c:pt idx="64">
                  <c:v>2</c:v>
                </c:pt>
                <c:pt idx="65">
                  <c:v>1</c:v>
                </c:pt>
                <c:pt idx="66">
                  <c:v>1</c:v>
                </c:pt>
                <c:pt idx="67">
                  <c:v>1.8</c:v>
                </c:pt>
                <c:pt idx="68">
                  <c:v>8</c:v>
                </c:pt>
                <c:pt idx="69">
                  <c:v>4</c:v>
                </c:pt>
                <c:pt idx="70">
                  <c:v>1</c:v>
                </c:pt>
                <c:pt idx="71">
                  <c:v>2</c:v>
                </c:pt>
                <c:pt idx="72">
                  <c:v>9</c:v>
                </c:pt>
                <c:pt idx="73">
                  <c:v>2</c:v>
                </c:pt>
                <c:pt idx="74">
                  <c:v>1</c:v>
                </c:pt>
                <c:pt idx="75">
                  <c:v>2</c:v>
                </c:pt>
                <c:pt idx="76">
                  <c:v>2</c:v>
                </c:pt>
                <c:pt idx="77">
                  <c:v>5</c:v>
                </c:pt>
                <c:pt idx="78">
                  <c:v>5</c:v>
                </c:pt>
                <c:pt idx="79">
                  <c:v>2</c:v>
                </c:pt>
                <c:pt idx="80">
                  <c:v>8.4</c:v>
                </c:pt>
                <c:pt idx="81">
                  <c:v>0</c:v>
                </c:pt>
                <c:pt idx="82">
                  <c:v>3.9</c:v>
                </c:pt>
                <c:pt idx="83">
                  <c:v>3</c:v>
                </c:pt>
                <c:pt idx="84">
                  <c:v>4.5999999999999996</c:v>
                </c:pt>
                <c:pt idx="85">
                  <c:v>1</c:v>
                </c:pt>
                <c:pt idx="86">
                  <c:v>4</c:v>
                </c:pt>
                <c:pt idx="87">
                  <c:v>2</c:v>
                </c:pt>
                <c:pt idx="88">
                  <c:v>0</c:v>
                </c:pt>
                <c:pt idx="89">
                  <c:v>0</c:v>
                </c:pt>
                <c:pt idx="90">
                  <c:v>4</c:v>
                </c:pt>
                <c:pt idx="91">
                  <c:v>1</c:v>
                </c:pt>
                <c:pt idx="92">
                  <c:v>4</c:v>
                </c:pt>
                <c:pt idx="93">
                  <c:v>9.6999999999999993</c:v>
                </c:pt>
                <c:pt idx="94">
                  <c:v>2</c:v>
                </c:pt>
                <c:pt idx="95">
                  <c:v>2</c:v>
                </c:pt>
                <c:pt idx="96">
                  <c:v>8.6</c:v>
                </c:pt>
                <c:pt idx="97">
                  <c:v>9.5</c:v>
                </c:pt>
                <c:pt idx="98">
                  <c:v>3</c:v>
                </c:pt>
                <c:pt idx="99">
                  <c:v>3</c:v>
                </c:pt>
                <c:pt idx="100">
                  <c:v>2</c:v>
                </c:pt>
                <c:pt idx="101">
                  <c:v>9.3000000000000007</c:v>
                </c:pt>
                <c:pt idx="102">
                  <c:v>2</c:v>
                </c:pt>
                <c:pt idx="103">
                  <c:v>4</c:v>
                </c:pt>
                <c:pt idx="104">
                  <c:v>5.9</c:v>
                </c:pt>
                <c:pt idx="105">
                  <c:v>1</c:v>
                </c:pt>
                <c:pt idx="106">
                  <c:v>7.3</c:v>
                </c:pt>
                <c:pt idx="107">
                  <c:v>1</c:v>
                </c:pt>
                <c:pt idx="108">
                  <c:v>2</c:v>
                </c:pt>
                <c:pt idx="109">
                  <c:v>4</c:v>
                </c:pt>
                <c:pt idx="110">
                  <c:v>5</c:v>
                </c:pt>
                <c:pt idx="111">
                  <c:v>5.5</c:v>
                </c:pt>
                <c:pt idx="112">
                  <c:v>7</c:v>
                </c:pt>
                <c:pt idx="113">
                  <c:v>3.3</c:v>
                </c:pt>
                <c:pt idx="114">
                  <c:v>1</c:v>
                </c:pt>
                <c:pt idx="115">
                  <c:v>2</c:v>
                </c:pt>
                <c:pt idx="116">
                  <c:v>8</c:v>
                </c:pt>
                <c:pt idx="117">
                  <c:v>8.8000000000000007</c:v>
                </c:pt>
                <c:pt idx="118">
                  <c:v>0</c:v>
                </c:pt>
                <c:pt idx="119">
                  <c:v>2</c:v>
                </c:pt>
                <c:pt idx="120">
                  <c:v>6.4</c:v>
                </c:pt>
                <c:pt idx="121">
                  <c:v>2</c:v>
                </c:pt>
                <c:pt idx="122">
                  <c:v>3</c:v>
                </c:pt>
                <c:pt idx="123">
                  <c:v>3</c:v>
                </c:pt>
                <c:pt idx="124">
                  <c:v>2.7</c:v>
                </c:pt>
                <c:pt idx="125">
                  <c:v>2</c:v>
                </c:pt>
                <c:pt idx="126">
                  <c:v>3</c:v>
                </c:pt>
                <c:pt idx="127">
                  <c:v>3</c:v>
                </c:pt>
                <c:pt idx="128">
                  <c:v>2</c:v>
                </c:pt>
                <c:pt idx="129">
                  <c:v>2</c:v>
                </c:pt>
                <c:pt idx="130">
                  <c:v>2</c:v>
                </c:pt>
                <c:pt idx="131">
                  <c:v>6</c:v>
                </c:pt>
                <c:pt idx="132">
                  <c:v>3</c:v>
                </c:pt>
                <c:pt idx="133">
                  <c:v>2</c:v>
                </c:pt>
                <c:pt idx="134">
                  <c:v>2</c:v>
                </c:pt>
                <c:pt idx="135">
                  <c:v>3</c:v>
                </c:pt>
                <c:pt idx="136">
                  <c:v>3</c:v>
                </c:pt>
                <c:pt idx="137">
                  <c:v>2</c:v>
                </c:pt>
                <c:pt idx="138">
                  <c:v>7.8</c:v>
                </c:pt>
                <c:pt idx="139">
                  <c:v>18.899999999999999</c:v>
                </c:pt>
                <c:pt idx="140">
                  <c:v>6.2</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numCache>
            </c:numRef>
          </c:val>
        </c:ser>
        <c:ser>
          <c:idx val="9"/>
          <c:order val="9"/>
          <c:tx>
            <c:strRef>
              <c:f>MWstaffing!$M$10</c:f>
              <c:strCache>
                <c:ptCount val="1"/>
                <c:pt idx="0">
                  <c:v>TrustMidwivesFTEband9</c:v>
                </c:pt>
              </c:strCache>
            </c:strRef>
          </c:tx>
          <c:spPr>
            <a:solidFill>
              <a:schemeClr val="accent4">
                <a:lumMod val="60000"/>
              </a:schemeClr>
            </a:solidFill>
            <a:ln>
              <a:noFill/>
            </a:ln>
            <a:effectLst/>
          </c:spPr>
          <c:invertIfNegative val="0"/>
          <c:cat>
            <c:strRef>
              <c:f>MWstaffing!$C$11:$C$165</c:f>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f>MWstaffing!$M$11:$M$165</c:f>
              <c:numCache>
                <c:formatCode>General</c:formatCode>
                <c:ptCount val="15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1</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numCache>
            </c:numRef>
          </c:val>
        </c:ser>
        <c:dLbls>
          <c:showLegendKey val="0"/>
          <c:showVal val="0"/>
          <c:showCatName val="0"/>
          <c:showSerName val="0"/>
          <c:showPercent val="0"/>
          <c:showBubbleSize val="0"/>
        </c:dLbls>
        <c:gapWidth val="0"/>
        <c:overlap val="100"/>
        <c:axId val="-817506368"/>
        <c:axId val="-817518880"/>
        <c:extLst>
          <c:ext xmlns:c15="http://schemas.microsoft.com/office/drawing/2012/chart" uri="{02D57815-91ED-43cb-92C2-25804820EDAC}">
            <c15:filteredBarSeries>
              <c15:ser>
                <c:idx val="4"/>
                <c:order val="4"/>
                <c:tx>
                  <c:strRef>
                    <c:extLst>
                      <c:ext uri="{02D57815-91ED-43cb-92C2-25804820EDAC}">
                        <c15:formulaRef>
                          <c15:sqref>MWstaffing!$H$10</c15:sqref>
                        </c15:formulaRef>
                      </c:ext>
                    </c:extLst>
                    <c:strCache>
                      <c:ptCount val="1"/>
                    </c:strCache>
                  </c:strRef>
                </c:tx>
                <c:spPr>
                  <a:solidFill>
                    <a:schemeClr val="accent5"/>
                  </a:solidFill>
                  <a:ln>
                    <a:noFill/>
                  </a:ln>
                  <a:effectLst/>
                </c:spPr>
                <c:invertIfNegative val="0"/>
                <c:cat>
                  <c:strRef>
                    <c:extLst>
                      <c:ext uri="{02D57815-91ED-43cb-92C2-25804820EDAC}">
                        <c15:formulaRef>
                          <c15:sqref>MWstaffing!$C$11:$C$165</c15:sqref>
                        </c15:formulaRef>
                      </c:ext>
                    </c:extLst>
                    <c:strCache>
                      <c:ptCount val="155"/>
                      <c:pt idx="0">
                        <c:v>Betsi Cadwaladr University Health Board</c:v>
                      </c:pt>
                      <c:pt idx="1">
                        <c:v>Hywel Dda Health Board</c:v>
                      </c:pt>
                      <c:pt idx="2">
                        <c:v>Abertawe Bro Morgannwg University Health Board</c:v>
                      </c:pt>
                      <c:pt idx="3">
                        <c:v>Cardiff and Vale University Health Board</c:v>
                      </c:pt>
                      <c:pt idx="4">
                        <c:v>Cwm Taf University Health Board</c:v>
                      </c:pt>
                      <c:pt idx="5">
                        <c:v>Aneurin Bevan Health Board</c:v>
                      </c:pt>
                      <c:pt idx="6">
                        <c:v>Powys Teaching Health Board</c:v>
                      </c:pt>
                      <c:pt idx="7">
                        <c:v>Isle of Wight NHS Trust</c:v>
                      </c:pt>
                      <c:pt idx="8">
                        <c:v>Barts Health NHS Trust</c:v>
                      </c:pt>
                      <c:pt idx="9">
                        <c:v>London North West Healthcare NHS Trust</c:v>
                      </c:pt>
                      <c:pt idx="10">
                        <c:v>Royal Surrey County Hospital NHS Foundation Trust</c:v>
                      </c:pt>
                      <c:pt idx="11">
                        <c:v>Weston Area Health NHS Trust</c:v>
                      </c:pt>
                      <c:pt idx="12">
                        <c:v>Yeovil District Hospital NHS Foundation Trust</c:v>
                      </c:pt>
                      <c:pt idx="13">
                        <c:v>University Hospitals Bristol NHS Foundation Trust</c:v>
                      </c:pt>
                      <c:pt idx="14">
                        <c:v>Torbay and South Devon NHS Foundation Trust</c:v>
                      </c:pt>
                      <c:pt idx="15">
                        <c:v>Bradford Teaching Hospitals NHS Foundation Trust</c:v>
                      </c:pt>
                      <c:pt idx="16">
                        <c:v>Southend University NHS Foundation Trust</c:v>
                      </c:pt>
                      <c:pt idx="17">
                        <c:v>Royal Free London NHS Foundation Trust</c:v>
                      </c:pt>
                      <c:pt idx="18">
                        <c:v>North Middlesex University Hospital NHS Trust</c:v>
                      </c:pt>
                      <c:pt idx="19">
                        <c:v>The Hillingdon Hospitals NHS Foundation Trust</c:v>
                      </c:pt>
                      <c:pt idx="20">
                        <c:v>Kingston Hospital NHS Foundation Trust</c:v>
                      </c:pt>
                      <c:pt idx="21">
                        <c:v>Taunton and Somerset NHS Foundation Trust</c:v>
                      </c:pt>
                      <c:pt idx="22">
                        <c:v>Dorset County Hospital NHS Foundation Trust</c:v>
                      </c:pt>
                      <c:pt idx="23">
                        <c:v>Walsall Healthcare NHS Trust</c:v>
                      </c:pt>
                      <c:pt idx="24">
                        <c:v>Wirral University Teaching Hospitals NHS Trust</c:v>
                      </c:pt>
                      <c:pt idx="25">
                        <c:v>St Helens and Knowsley Teaching Hospitals NHS Trust</c:v>
                      </c:pt>
                      <c:pt idx="26">
                        <c:v>Mid Cheshire Hospitals NHS Foundation Trust</c:v>
                      </c:pt>
                      <c:pt idx="27">
                        <c:v>Northern Devon Healthcare NHS Trust</c:v>
                      </c:pt>
                      <c:pt idx="28">
                        <c:v>Bedford Hospital NHS Trust</c:v>
                      </c:pt>
                      <c:pt idx="29">
                        <c:v>Luton and Dunstable University Hospital NHS Foundation Trust</c:v>
                      </c:pt>
                      <c:pt idx="30">
                        <c:v>York Teaching Hospital NHS Foundation Trust</c:v>
                      </c:pt>
                      <c:pt idx="31">
                        <c:v>Harrogate and District NHS Foundation Trust</c:v>
                      </c:pt>
                      <c:pt idx="32">
                        <c:v>Airedale NHS Foundation Trust</c:v>
                      </c:pt>
                      <c:pt idx="33">
                        <c:v>Queen Elizabeth Hospital King's Lynn NHS Foundation Trust</c:v>
                      </c:pt>
                      <c:pt idx="34">
                        <c:v>Royal United Hospitals NHS Foundation Trust</c:v>
                      </c:pt>
                      <c:pt idx="35">
                        <c:v>Poole Hospital NHS Foundation Trust</c:v>
                      </c:pt>
                      <c:pt idx="36">
                        <c:v>Milton Keynes University Hospital NHS Foundation Trust</c:v>
                      </c:pt>
                      <c:pt idx="37">
                        <c:v>Basildon and Thurrock University Hospitals NHS Foundation Trust</c:v>
                      </c:pt>
                      <c:pt idx="38">
                        <c:v>Colchester Hospital University NHS Foundation Trust</c:v>
                      </c:pt>
                      <c:pt idx="39">
                        <c:v>Frimley Health NHS Foundation Trust</c:v>
                      </c:pt>
                      <c:pt idx="40">
                        <c:v>The Royal Bournemouth and Christchurch Hospitals NHS Foundation Trust</c:v>
                      </c:pt>
                      <c:pt idx="41">
                        <c:v>South Tyneside NHS Foundation Trust</c:v>
                      </c:pt>
                      <c:pt idx="42">
                        <c:v>Royal Cornwall Hospitals NHS Trust</c:v>
                      </c:pt>
                      <c:pt idx="43">
                        <c:v>Liverpool Women's NHS Foundation Trust</c:v>
                      </c:pt>
                      <c:pt idx="44">
                        <c:v>Barking, Havering and Redbridge NHS Trust</c:v>
                      </c:pt>
                      <c:pt idx="45">
                        <c:v>Barnsley Hospital NHS Foundation trust</c:v>
                      </c:pt>
                      <c:pt idx="46">
                        <c:v>The Rotherham NHS Foundation Trust</c:v>
                      </c:pt>
                      <c:pt idx="47">
                        <c:v>Chesterfield Royal Hospital NHS Foundation Trust</c:v>
                      </c:pt>
                      <c:pt idx="48">
                        <c:v>Peterborough and Stamford NHS Foundation Trust</c:v>
                      </c:pt>
                      <c:pt idx="49">
                        <c:v>James Paget University Hospital NHS Foundation Trust</c:v>
                      </c:pt>
                      <c:pt idx="50">
                        <c:v>Ipswich Hospital NHS Trust</c:v>
                      </c:pt>
                      <c:pt idx="51">
                        <c:v>West Suffolk Hospital NHS Foundation Trust</c:v>
                      </c:pt>
                      <c:pt idx="52">
                        <c:v>Cambridge University Hospitals NHS Foundation Trust</c:v>
                      </c:pt>
                      <c:pt idx="53">
                        <c:v>The Royal Devon and Exeter NHS Foundation Trust</c:v>
                      </c:pt>
                      <c:pt idx="54">
                        <c:v>University of Southampton Hospitals NHS Foundation Trust</c:v>
                      </c:pt>
                      <c:pt idx="55">
                        <c:v>Sheffield Teaching Hospitals NHS Foundation Trust</c:v>
                      </c:pt>
                      <c:pt idx="56">
                        <c:v>Portsmouth Hospitals NHS Trust</c:v>
                      </c:pt>
                      <c:pt idx="57">
                        <c:v>Royal Berkshire NHS Foundation Trust</c:v>
                      </c:pt>
                      <c:pt idx="58">
                        <c:v>Guy's and St Thomas' NHS Foundation Trust</c:v>
                      </c:pt>
                      <c:pt idx="59">
                        <c:v>Lewisham and Greenwich NHS Trust</c:v>
                      </c:pt>
                      <c:pt idx="60">
                        <c:v>Croydon Health Services NHS Trust</c:v>
                      </c:pt>
                      <c:pt idx="61">
                        <c:v>St George's University Hospitals NHS Foundation Trust</c:v>
                      </c:pt>
                      <c:pt idx="62">
                        <c:v>South Warwickshire NHS Foundation Trust</c:v>
                      </c:pt>
                      <c:pt idx="63">
                        <c:v>University Hospitals of North Midlands NHS Trust</c:v>
                      </c:pt>
                      <c:pt idx="64">
                        <c:v>Burton Hospitals NHS Foundation Trust</c:v>
                      </c:pt>
                      <c:pt idx="65">
                        <c:v>Northern Lincolnshire and Goole NHS Trust</c:v>
                      </c:pt>
                      <c:pt idx="66">
                        <c:v>East Cheshire NHS Trust</c:v>
                      </c:pt>
                      <c:pt idx="67">
                        <c:v>Countess of Chester Hospital NHS Foundation Trust</c:v>
                      </c:pt>
                      <c:pt idx="68">
                        <c:v>King's College Hospital NHS Foundation Trust</c:v>
                      </c:pt>
                      <c:pt idx="69">
                        <c:v>Sherwood Forest Hospitals NHS Foundation Trust</c:v>
                      </c:pt>
                      <c:pt idx="70">
                        <c:v>Plymouth Hospitals NHS Trust</c:v>
                      </c:pt>
                      <c:pt idx="71">
                        <c:v>University Hospitals Coventry and Warwickshire NHS Trust</c:v>
                      </c:pt>
                      <c:pt idx="72">
                        <c:v>Whittington Health NHS Trust</c:v>
                      </c:pt>
                      <c:pt idx="73">
                        <c:v>Royal Wolverhampton NHS Trust</c:v>
                      </c:pt>
                      <c:pt idx="74">
                        <c:v>City Hospitals Sunderland NHS Foundation Trust</c:v>
                      </c:pt>
                      <c:pt idx="75">
                        <c:v>Wye Valley NHS Trust</c:v>
                      </c:pt>
                      <c:pt idx="76">
                        <c:v>George Eliot Hospital NHS Trust</c:v>
                      </c:pt>
                      <c:pt idx="77">
                        <c:v>Birmingham Women's NHS Foundation Trust</c:v>
                      </c:pt>
                      <c:pt idx="78">
                        <c:v>Norfolk and Norwich University Hospitals NHS Foundation Trust</c:v>
                      </c:pt>
                      <c:pt idx="79">
                        <c:v>University Hospital South Manchester NHS Foundation Trust</c:v>
                      </c:pt>
                      <c:pt idx="80">
                        <c:v>Bolton NHS Foundation Trust</c:v>
                      </c:pt>
                      <c:pt idx="81">
                        <c:v>Tameside Hospital NHS Foundation Trust</c:v>
                      </c:pt>
                      <c:pt idx="82">
                        <c:v>Great Western Hospital NHS Foundation Trust</c:v>
                      </c:pt>
                      <c:pt idx="83">
                        <c:v>Hampshire Hospitals NHS Foundation Trust</c:v>
                      </c:pt>
                      <c:pt idx="84">
                        <c:v>Dartford and Gravesham NHS Trust</c:v>
                      </c:pt>
                      <c:pt idx="85">
                        <c:v>The Dudley Group NHS Foundation Trust</c:v>
                      </c:pt>
                      <c:pt idx="86">
                        <c:v>North Cumbria University Hospitals NHS Trust</c:v>
                      </c:pt>
                      <c:pt idx="87">
                        <c:v>Kettering NHS Foundation Trust</c:v>
                      </c:pt>
                      <c:pt idx="88">
                        <c:v>Northampton General Hospital NHS Trust</c:v>
                      </c:pt>
                      <c:pt idx="89">
                        <c:v>Salisbury NHS Foundation Trust</c:v>
                      </c:pt>
                      <c:pt idx="90">
                        <c:v>Doncaster and Bassetlaw Hospitals NHS Foundation Trust</c:v>
                      </c:pt>
                      <c:pt idx="91">
                        <c:v>Medway NHS Foundation Trust</c:v>
                      </c:pt>
                      <c:pt idx="92">
                        <c:v>Mid Essex Hospitals NHS Trust</c:v>
                      </c:pt>
                      <c:pt idx="93">
                        <c:v>Chelsea and Westminster Hospital NHS Foundation Trust</c:v>
                      </c:pt>
                      <c:pt idx="94">
                        <c:v>Hinchingbrooke Health Care NHS Trust</c:v>
                      </c:pt>
                      <c:pt idx="95">
                        <c:v>Princess Alexandra Hospital NHS Trust</c:v>
                      </c:pt>
                      <c:pt idx="96">
                        <c:v>Homerton University Hospital NHS Foundation Trust</c:v>
                      </c:pt>
                      <c:pt idx="97">
                        <c:v>Heart of England NHS Foundation Trust</c:v>
                      </c:pt>
                      <c:pt idx="98">
                        <c:v>Gateshead Hospitals NHS Trust</c:v>
                      </c:pt>
                      <c:pt idx="99">
                        <c:v>Leeds Teaching Hospitals NHS Trust</c:v>
                      </c:pt>
                      <c:pt idx="100">
                        <c:v>Wrightington, Wigan and Leigh NHS Foundation Trust</c:v>
                      </c:pt>
                      <c:pt idx="101">
                        <c:v>University College London Hospitals NHS Foundation Trust</c:v>
                      </c:pt>
                      <c:pt idx="102">
                        <c:v>Newcastle upon Tyne Hospitals NHS Trust</c:v>
                      </c:pt>
                      <c:pt idx="103">
                        <c:v>Gloucestershire Hospitals NHS Foundation Trust</c:v>
                      </c:pt>
                      <c:pt idx="104">
                        <c:v>Northumbria Healthcare NHS Foundation Trust</c:v>
                      </c:pt>
                      <c:pt idx="105">
                        <c:v>Derby Teaching Hospitals NHS Foundation Trust</c:v>
                      </c:pt>
                      <c:pt idx="106">
                        <c:v>Oxford University Hospitals NHS Foundation Trust</c:v>
                      </c:pt>
                      <c:pt idx="107">
                        <c:v>Ashford and St Peter's NHS Foundation Trust</c:v>
                      </c:pt>
                      <c:pt idx="108">
                        <c:v>Surrey and Sussex NHS Trust</c:v>
                      </c:pt>
                      <c:pt idx="109">
                        <c:v>South Tees Hospitals NHS Trust</c:v>
                      </c:pt>
                      <c:pt idx="110">
                        <c:v>University Hospitals of Morecambe Bay NHS Foundation Trust</c:v>
                      </c:pt>
                      <c:pt idx="111">
                        <c:v>North Bristol NHS Trust</c:v>
                      </c:pt>
                      <c:pt idx="112">
                        <c:v>Epsom and St Helier NHS Trust</c:v>
                      </c:pt>
                      <c:pt idx="113">
                        <c:v>East Kent Hospitals University Foundation Trust</c:v>
                      </c:pt>
                      <c:pt idx="114">
                        <c:v>North Tees and Hartlepool NHS Foundation Trust</c:v>
                      </c:pt>
                      <c:pt idx="115">
                        <c:v>Southport and Ormskirk Hospital NHS Trust</c:v>
                      </c:pt>
                      <c:pt idx="116">
                        <c:v>Central Manchester NHS Foundation Trust</c:v>
                      </c:pt>
                      <c:pt idx="117">
                        <c:v>Pennine Acute NHS Trust</c:v>
                      </c:pt>
                      <c:pt idx="118">
                        <c:v>Hull and East Yorkshire Hospitals NHS Trust</c:v>
                      </c:pt>
                      <c:pt idx="119">
                        <c:v>United Lincolnshire Hospitals NHS Trust</c:v>
                      </c:pt>
                      <c:pt idx="120">
                        <c:v>University Hospitals of Leicester NHS Trust</c:v>
                      </c:pt>
                      <c:pt idx="121">
                        <c:v>Maidstone and Tunbridge Wells NHS Trust</c:v>
                      </c:pt>
                      <c:pt idx="122">
                        <c:v>West Hertforshire Hospitals NHS Trust</c:v>
                      </c:pt>
                      <c:pt idx="123">
                        <c:v>East and North Hertfordshire NHS Trust</c:v>
                      </c:pt>
                      <c:pt idx="124">
                        <c:v>Stockport NHS Foundation Trust</c:v>
                      </c:pt>
                      <c:pt idx="125">
                        <c:v>Worcestershire Acute Hopitals NHS Trust</c:v>
                      </c:pt>
                      <c:pt idx="126">
                        <c:v>Warrington and Halton Hospitals NHS Foundation Trust</c:v>
                      </c:pt>
                      <c:pt idx="127">
                        <c:v>Calderdale and Huddersfield NHS Foundation Trust</c:v>
                      </c:pt>
                      <c:pt idx="128">
                        <c:v>Nottingham University Hospitals NHS Trust</c:v>
                      </c:pt>
                      <c:pt idx="129">
                        <c:v>East Sussex Healthcare NHS Trust</c:v>
                      </c:pt>
                      <c:pt idx="130">
                        <c:v>Mid Yorkshire NHS Trust</c:v>
                      </c:pt>
                      <c:pt idx="131">
                        <c:v>Brighton and Sussex University Hospitals NHS Trust</c:v>
                      </c:pt>
                      <c:pt idx="132">
                        <c:v>Sandwell and West Birmingham NHS Trust</c:v>
                      </c:pt>
                      <c:pt idx="133">
                        <c:v>Blackpool Teaching Hospitals NHS Foundation Trust</c:v>
                      </c:pt>
                      <c:pt idx="134">
                        <c:v>Lancashire Teaching Hospitals NHS Foundation Trust</c:v>
                      </c:pt>
                      <c:pt idx="135">
                        <c:v>County Durham and Darlington NHS Foundation Trust</c:v>
                      </c:pt>
                      <c:pt idx="136">
                        <c:v>Buckinghamshire Healthcare NHS Trust</c:v>
                      </c:pt>
                      <c:pt idx="137">
                        <c:v>East Lancashire Hospitals NHS Trust</c:v>
                      </c:pt>
                      <c:pt idx="138">
                        <c:v>Shrewsbury and Telford Hospital NHS Trust</c:v>
                      </c:pt>
                      <c:pt idx="139">
                        <c:v>Imperial College Healthcare NHS Trust</c:v>
                      </c:pt>
                      <c:pt idx="140">
                        <c:v>Western Sussex Hospitals NHS Foundation Trust</c:v>
                      </c:pt>
                      <c:pt idx="141">
                        <c:v>NHS Ayrshire and Arran</c:v>
                      </c:pt>
                      <c:pt idx="142">
                        <c:v>NHS Borders</c:v>
                      </c:pt>
                      <c:pt idx="143">
                        <c:v>NHS Dumfries and Galloway</c:v>
                      </c:pt>
                      <c:pt idx="144">
                        <c:v>NHS Fife</c:v>
                      </c:pt>
                      <c:pt idx="145">
                        <c:v>NHS Forth Valley</c:v>
                      </c:pt>
                      <c:pt idx="146">
                        <c:v>NHS Grampian</c:v>
                      </c:pt>
                      <c:pt idx="147">
                        <c:v>NHS Greater Glasgow and Clyde</c:v>
                      </c:pt>
                      <c:pt idx="148">
                        <c:v>NHS Highland</c:v>
                      </c:pt>
                      <c:pt idx="149">
                        <c:v>NHS Lanarkshire</c:v>
                      </c:pt>
                      <c:pt idx="150">
                        <c:v>NHS Lothian</c:v>
                      </c:pt>
                      <c:pt idx="151">
                        <c:v>NHS Orkney</c:v>
                      </c:pt>
                      <c:pt idx="152">
                        <c:v>NHS Shetland</c:v>
                      </c:pt>
                      <c:pt idx="153">
                        <c:v>NHS Tayside</c:v>
                      </c:pt>
                      <c:pt idx="154">
                        <c:v>NHS Western Isles</c:v>
                      </c:pt>
                    </c:strCache>
                  </c:strRef>
                </c:cat>
                <c:val>
                  <c:numRef>
                    <c:extLst>
                      <c:ext uri="{02D57815-91ED-43cb-92C2-25804820EDAC}">
                        <c15:formulaRef>
                          <c15:sqref>MWstaffing!$H$11:$H$165</c15:sqref>
                        </c15:formulaRef>
                      </c:ext>
                    </c:extLst>
                    <c:numCache>
                      <c:formatCode>General</c:formatCode>
                      <c:ptCount val="155"/>
                    </c:numCache>
                  </c:numRef>
                </c:val>
              </c15:ser>
            </c15:filteredBarSeries>
          </c:ext>
        </c:extLst>
      </c:barChart>
      <c:catAx>
        <c:axId val="-817506368"/>
        <c:scaling>
          <c:orientation val="minMax"/>
        </c:scaling>
        <c:delete val="1"/>
        <c:axPos val="l"/>
        <c:numFmt formatCode="General" sourceLinked="1"/>
        <c:majorTickMark val="none"/>
        <c:minorTickMark val="none"/>
        <c:tickLblPos val="nextTo"/>
        <c:crossAx val="-817518880"/>
        <c:crosses val="autoZero"/>
        <c:auto val="1"/>
        <c:lblAlgn val="ctr"/>
        <c:lblOffset val="100"/>
        <c:noMultiLvlLbl val="0"/>
      </c:catAx>
      <c:valAx>
        <c:axId val="-8175188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7506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r>
              <a:rPr lang="en-GB" sz="2000" dirty="0" smtClean="0">
                <a:solidFill>
                  <a:schemeClr val="tx2"/>
                </a:solidFill>
              </a:rPr>
              <a:t>Minimum</a:t>
            </a:r>
            <a:r>
              <a:rPr lang="en-GB" sz="2000" baseline="0" dirty="0" smtClean="0">
                <a:solidFill>
                  <a:schemeClr val="tx2"/>
                </a:solidFill>
              </a:rPr>
              <a:t> </a:t>
            </a:r>
            <a:r>
              <a:rPr lang="en-GB" sz="2000" baseline="0" dirty="0">
                <a:solidFill>
                  <a:schemeClr val="tx2"/>
                </a:solidFill>
              </a:rPr>
              <a:t>grade</a:t>
            </a:r>
            <a:r>
              <a:rPr lang="en-GB" sz="2000" dirty="0">
                <a:solidFill>
                  <a:schemeClr val="tx2"/>
                </a:solidFill>
              </a:rPr>
              <a:t> of most senior obstetrician present on labour ward</a:t>
            </a:r>
          </a:p>
        </c:rich>
      </c:tx>
      <c:layout>
        <c:manualLayout>
          <c:xMode val="edge"/>
          <c:yMode val="edge"/>
          <c:x val="0.12413491940593291"/>
          <c:y val="1.708355812790506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3086955405038489"/>
          <c:y val="0.16964504283965728"/>
          <c:w val="0.84350136859639979"/>
          <c:h val="0.47794639501151698"/>
        </c:manualLayout>
      </c:layout>
      <c:barChart>
        <c:barDir val="col"/>
        <c:grouping val="percentStacked"/>
        <c:varyColors val="0"/>
        <c:ser>
          <c:idx val="0"/>
          <c:order val="0"/>
          <c:tx>
            <c:strRef>
              <c:f>'obs staffing'!$B$8</c:f>
              <c:strCache>
                <c:ptCount val="1"/>
                <c:pt idx="0">
                  <c:v>Consultant</c:v>
                </c:pt>
              </c:strCache>
            </c:strRef>
          </c:tx>
          <c:spPr>
            <a:solidFill>
              <a:schemeClr val="accent1">
                <a:shade val="47000"/>
              </a:schemeClr>
            </a:solidFill>
            <a:ln>
              <a:noFill/>
            </a:ln>
            <a:effectLst/>
          </c:spPr>
          <c:invertIfNegative val="0"/>
          <c:cat>
            <c:multiLvlStrRef>
              <c:f>'obs staffing'!$AI$6:$AP$7</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'obs staffing'!$AI$8:$AP$8</c:f>
              <c:numCache>
                <c:formatCode>0</c:formatCode>
                <c:ptCount val="8"/>
                <c:pt idx="0">
                  <c:v>179.8</c:v>
                </c:pt>
                <c:pt idx="1">
                  <c:v>180</c:v>
                </c:pt>
                <c:pt idx="2">
                  <c:v>122.6</c:v>
                </c:pt>
                <c:pt idx="3">
                  <c:v>30.2</c:v>
                </c:pt>
                <c:pt idx="4">
                  <c:v>141.66666666666666</c:v>
                </c:pt>
                <c:pt idx="5">
                  <c:v>79.666666666666671</c:v>
                </c:pt>
                <c:pt idx="6">
                  <c:v>54.333333333333336</c:v>
                </c:pt>
                <c:pt idx="7">
                  <c:v>18</c:v>
                </c:pt>
              </c:numCache>
            </c:numRef>
          </c:val>
        </c:ser>
        <c:ser>
          <c:idx val="2"/>
          <c:order val="2"/>
          <c:tx>
            <c:strRef>
              <c:f>'obs staffing'!$B$9</c:f>
              <c:strCache>
                <c:ptCount val="1"/>
                <c:pt idx="0">
                  <c:v>ST 6/7/SAS/equivalent</c:v>
                </c:pt>
              </c:strCache>
            </c:strRef>
          </c:tx>
          <c:spPr>
            <a:solidFill>
              <a:schemeClr val="accent1"/>
            </a:solidFill>
            <a:ln>
              <a:noFill/>
            </a:ln>
            <a:effectLst/>
          </c:spPr>
          <c:invertIfNegative val="0"/>
          <c:cat>
            <c:multiLvlStrRef>
              <c:f>'obs staffing'!$AI$6:$AP$7</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'obs staffing'!$AI$9:$AP$9</c:f>
              <c:numCache>
                <c:formatCode>0</c:formatCode>
                <c:ptCount val="8"/>
                <c:pt idx="0">
                  <c:v>3.2</c:v>
                </c:pt>
                <c:pt idx="1">
                  <c:v>3</c:v>
                </c:pt>
                <c:pt idx="2">
                  <c:v>21.6</c:v>
                </c:pt>
                <c:pt idx="3">
                  <c:v>80.2</c:v>
                </c:pt>
                <c:pt idx="4">
                  <c:v>17</c:v>
                </c:pt>
                <c:pt idx="5">
                  <c:v>47.666666666666664</c:v>
                </c:pt>
                <c:pt idx="6">
                  <c:v>61.333333333333336</c:v>
                </c:pt>
                <c:pt idx="7">
                  <c:v>88.666666666666671</c:v>
                </c:pt>
              </c:numCache>
            </c:numRef>
          </c:val>
        </c:ser>
        <c:ser>
          <c:idx val="3"/>
          <c:order val="3"/>
          <c:tx>
            <c:strRef>
              <c:f>'obs staffing'!$B$10</c:f>
              <c:strCache>
                <c:ptCount val="1"/>
                <c:pt idx="0">
                  <c:v>ST 3/4/5/equivalent</c:v>
                </c:pt>
              </c:strCache>
            </c:strRef>
          </c:tx>
          <c:spPr>
            <a:solidFill>
              <a:schemeClr val="accent1">
                <a:lumMod val="60000"/>
                <a:lumOff val="40000"/>
              </a:schemeClr>
            </a:solidFill>
            <a:ln>
              <a:noFill/>
            </a:ln>
            <a:effectLst/>
          </c:spPr>
          <c:invertIfNegative val="0"/>
          <c:cat>
            <c:multiLvlStrRef>
              <c:f>'obs staffing'!$AI$6:$AP$7</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'obs staffing'!$AI$10:$AP$10</c:f>
              <c:numCache>
                <c:formatCode>0</c:formatCode>
                <c:ptCount val="8"/>
                <c:pt idx="0">
                  <c:v>1</c:v>
                </c:pt>
                <c:pt idx="1">
                  <c:v>1</c:v>
                </c:pt>
                <c:pt idx="2">
                  <c:v>37.799999999999997</c:v>
                </c:pt>
                <c:pt idx="3">
                  <c:v>71.599999999999994</c:v>
                </c:pt>
                <c:pt idx="4">
                  <c:v>24.666666666666668</c:v>
                </c:pt>
                <c:pt idx="5">
                  <c:v>56</c:v>
                </c:pt>
                <c:pt idx="6">
                  <c:v>66.333333333333329</c:v>
                </c:pt>
                <c:pt idx="7">
                  <c:v>75.333333333333329</c:v>
                </c:pt>
              </c:numCache>
            </c:numRef>
          </c:val>
        </c:ser>
        <c:ser>
          <c:idx val="5"/>
          <c:order val="5"/>
          <c:tx>
            <c:strRef>
              <c:f>'obs staffing'!$B$11</c:f>
              <c:strCache>
                <c:ptCount val="1"/>
                <c:pt idx="0">
                  <c:v>ST2 or below</c:v>
                </c:pt>
              </c:strCache>
            </c:strRef>
          </c:tx>
          <c:spPr>
            <a:solidFill>
              <a:schemeClr val="accent1">
                <a:lumMod val="20000"/>
                <a:lumOff val="80000"/>
              </a:schemeClr>
            </a:solidFill>
            <a:ln>
              <a:noFill/>
            </a:ln>
            <a:effectLst/>
          </c:spPr>
          <c:invertIfNegative val="0"/>
          <c:cat>
            <c:multiLvlStrRef>
              <c:f>'obs staffing'!$AI$6:$AP$7</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'obs staffing'!$AI$11:$AP$11</c:f>
              <c:numCache>
                <c:formatCode>0</c:formatCode>
                <c:ptCount val="8"/>
                <c:pt idx="0">
                  <c:v>0</c:v>
                </c:pt>
                <c:pt idx="1">
                  <c:v>0</c:v>
                </c:pt>
                <c:pt idx="2">
                  <c:v>1</c:v>
                </c:pt>
                <c:pt idx="3">
                  <c:v>1</c:v>
                </c:pt>
                <c:pt idx="4">
                  <c:v>0.66666666666666663</c:v>
                </c:pt>
                <c:pt idx="5">
                  <c:v>0.66666666666666663</c:v>
                </c:pt>
                <c:pt idx="6">
                  <c:v>1</c:v>
                </c:pt>
                <c:pt idx="7">
                  <c:v>1</c:v>
                </c:pt>
              </c:numCache>
            </c:numRef>
          </c:val>
        </c:ser>
        <c:ser>
          <c:idx val="6"/>
          <c:order val="6"/>
          <c:tx>
            <c:strRef>
              <c:f>'obs staffing'!$B$12</c:f>
              <c:strCache>
                <c:ptCount val="1"/>
                <c:pt idx="0">
                  <c:v>None</c:v>
                </c:pt>
              </c:strCache>
            </c:strRef>
          </c:tx>
          <c:spPr>
            <a:solidFill>
              <a:schemeClr val="bg1">
                <a:lumMod val="75000"/>
              </a:schemeClr>
            </a:solidFill>
            <a:ln>
              <a:noFill/>
            </a:ln>
            <a:effectLst/>
          </c:spPr>
          <c:invertIfNegative val="0"/>
          <c:cat>
            <c:multiLvlStrRef>
              <c:f>'obs staffing'!$AI$6:$AP$7</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'obs staffing'!$AI$12:$AP$12</c:f>
              <c:numCache>
                <c:formatCode>0</c:formatCode>
                <c:ptCount val="8"/>
                <c:pt idx="0">
                  <c:v>0</c:v>
                </c:pt>
                <c:pt idx="1">
                  <c:v>0</c:v>
                </c:pt>
                <c:pt idx="2">
                  <c:v>1</c:v>
                </c:pt>
                <c:pt idx="3">
                  <c:v>1</c:v>
                </c:pt>
                <c:pt idx="4">
                  <c:v>0</c:v>
                </c:pt>
                <c:pt idx="5">
                  <c:v>0</c:v>
                </c:pt>
                <c:pt idx="6">
                  <c:v>1</c:v>
                </c:pt>
                <c:pt idx="7">
                  <c:v>1</c:v>
                </c:pt>
              </c:numCache>
            </c:numRef>
          </c:val>
        </c:ser>
        <c:dLbls>
          <c:showLegendKey val="0"/>
          <c:showVal val="0"/>
          <c:showCatName val="0"/>
          <c:showSerName val="0"/>
          <c:showPercent val="0"/>
          <c:showBubbleSize val="0"/>
        </c:dLbls>
        <c:gapWidth val="150"/>
        <c:overlap val="100"/>
        <c:axId val="-817519968"/>
        <c:axId val="-817517248"/>
        <c:extLst>
          <c:ext xmlns:c15="http://schemas.microsoft.com/office/drawing/2012/chart" uri="{02D57815-91ED-43cb-92C2-25804820EDAC}">
            <c15:filteredBarSeries>
              <c15:ser>
                <c:idx val="1"/>
                <c:order val="1"/>
                <c:tx>
                  <c:strRef>
                    <c:extLst>
                      <c:ext uri="{02D57815-91ED-43cb-92C2-25804820EDAC}">
                        <c15:formulaRef>
                          <c15:sqref>'osb&amp;neopresold'!#REF!</c15:sqref>
                        </c15:formulaRef>
                      </c:ext>
                    </c:extLst>
                    <c:strCache>
                      <c:ptCount val="1"/>
                      <c:pt idx="0">
                        <c:v>#REF!</c:v>
                      </c:pt>
                    </c:strCache>
                  </c:strRef>
                </c:tx>
                <c:spPr>
                  <a:solidFill>
                    <a:schemeClr val="accent1">
                      <a:shade val="65000"/>
                    </a:schemeClr>
                  </a:solidFill>
                  <a:ln>
                    <a:noFill/>
                  </a:ln>
                  <a:effectLst/>
                </c:spPr>
                <c:invertIfNegative val="0"/>
                <c:cat>
                  <c:multiLvlStrRef>
                    <c:extLst>
                      <c:ext uri="{02D57815-91ED-43cb-92C2-25804820EDAC}">
                        <c15:formulaRef>
                          <c15:sqref>'obs staffing'!$AI$6:$AP$7</c15:sqref>
                        </c15:formulaRef>
                      </c:ext>
                    </c:extLst>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extLst>
                      <c:ext uri="{02D57815-91ED-43cb-92C2-25804820EDAC}">
                        <c15:formulaRef>
                          <c15:sqref>'osb&amp;neopresold'!#REF!</c15:sqref>
                        </c15:formulaRef>
                      </c:ext>
                    </c:extLst>
                    <c:numCache>
                      <c:formatCode>General</c:formatCode>
                      <c:ptCount val="1"/>
                      <c:pt idx="0">
                        <c:v>1</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'osb&amp;neopresold'!#REF!</c15:sqref>
                        </c15:formulaRef>
                      </c:ext>
                    </c:extLst>
                    <c:strCache>
                      <c:ptCount val="1"/>
                      <c:pt idx="0">
                        <c:v>#REF!</c:v>
                      </c:pt>
                    </c:strCache>
                  </c:strRef>
                </c:tx>
                <c:spPr>
                  <a:solidFill>
                    <a:schemeClr val="accent1">
                      <a:tint val="83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'obs staffing'!$AI$6:$AP$7</c15:sqref>
                        </c15:formulaRef>
                      </c:ext>
                    </c:extLst>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extLst xmlns:c15="http://schemas.microsoft.com/office/drawing/2012/chart">
                      <c:ext xmlns:c15="http://schemas.microsoft.com/office/drawing/2012/chart" uri="{02D57815-91ED-43cb-92C2-25804820EDAC}">
                        <c15:formulaRef>
                          <c15:sqref>'osb&amp;neopresold'!#REF!</c15:sqref>
                        </c15:formulaRef>
                      </c:ext>
                    </c:extLst>
                    <c:numCache>
                      <c:formatCode>General</c:formatCode>
                      <c:ptCount val="1"/>
                      <c:pt idx="0">
                        <c:v>1</c:v>
                      </c:pt>
                    </c:numCache>
                  </c:numRef>
                </c:val>
              </c15:ser>
            </c15:filteredBarSeries>
          </c:ext>
        </c:extLst>
      </c:barChart>
      <c:catAx>
        <c:axId val="-81751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17248"/>
        <c:crosses val="autoZero"/>
        <c:auto val="1"/>
        <c:lblAlgn val="ctr"/>
        <c:lblOffset val="100"/>
        <c:noMultiLvlLbl val="0"/>
      </c:catAx>
      <c:valAx>
        <c:axId val="-817517248"/>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a:solidFill>
                      <a:schemeClr val="tx2"/>
                    </a:solidFill>
                  </a:rPr>
                  <a:t>% of</a:t>
                </a:r>
                <a:r>
                  <a:rPr lang="en-GB" sz="1800" baseline="0">
                    <a:solidFill>
                      <a:schemeClr val="tx2"/>
                    </a:solidFill>
                  </a:rPr>
                  <a:t> obstetric u</a:t>
                </a:r>
                <a:r>
                  <a:rPr lang="en-GB" sz="1800">
                    <a:solidFill>
                      <a:schemeClr val="tx2"/>
                    </a:solidFill>
                  </a:rPr>
                  <a:t>nits </a:t>
                </a:r>
              </a:p>
            </c:rich>
          </c:tx>
          <c:layout>
            <c:manualLayout>
              <c:xMode val="edge"/>
              <c:yMode val="edge"/>
              <c:x val="1.2714737545038929E-2"/>
              <c:y val="0.1893748977364165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19968"/>
        <c:crosses val="autoZero"/>
        <c:crossBetween val="between"/>
        <c:majorUnit val="0.2"/>
      </c:valAx>
      <c:spPr>
        <a:noFill/>
        <a:ln>
          <a:noFill/>
        </a:ln>
        <a:effectLst/>
      </c:spPr>
    </c:plotArea>
    <c:legend>
      <c:legendPos val="b"/>
      <c:layout>
        <c:manualLayout>
          <c:xMode val="edge"/>
          <c:yMode val="edge"/>
          <c:x val="0"/>
          <c:y val="0.84813443311864689"/>
          <c:w val="1"/>
          <c:h val="0.1518655668813530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r>
              <a:rPr lang="en-GB" sz="2000" b="0" i="0" baseline="0" dirty="0" smtClean="0">
                <a:solidFill>
                  <a:schemeClr val="tx2"/>
                </a:solidFill>
                <a:effectLst/>
              </a:rPr>
              <a:t>Minimum </a:t>
            </a:r>
            <a:r>
              <a:rPr lang="en-GB" sz="2000" b="0" i="0" baseline="0" dirty="0">
                <a:solidFill>
                  <a:schemeClr val="tx2"/>
                </a:solidFill>
                <a:effectLst/>
              </a:rPr>
              <a:t>tier of most senior neonatal cover present on site </a:t>
            </a:r>
          </a:p>
          <a:p>
            <a:pPr>
              <a:defRPr sz="2000">
                <a:solidFill>
                  <a:schemeClr val="tx2"/>
                </a:solidFill>
              </a:defRPr>
            </a:pPr>
            <a:r>
              <a:rPr lang="en-GB" sz="2000" b="0" i="0" baseline="0" dirty="0">
                <a:solidFill>
                  <a:schemeClr val="tx2"/>
                </a:solidFill>
                <a:effectLst/>
              </a:rPr>
              <a:t>(NICU only)</a:t>
            </a:r>
          </a:p>
        </c:rich>
      </c:tx>
      <c:layout>
        <c:manualLayout>
          <c:xMode val="edge"/>
          <c:yMode val="edge"/>
          <c:x val="0.1483785360163313"/>
          <c:y val="1.866926051743796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3923421835964647"/>
          <c:y val="0.18454370078740157"/>
          <c:w val="0.84454420206259073"/>
          <c:h val="0.49281003937007872"/>
        </c:manualLayout>
      </c:layout>
      <c:barChart>
        <c:barDir val="col"/>
        <c:grouping val="percentStacked"/>
        <c:varyColors val="0"/>
        <c:ser>
          <c:idx val="0"/>
          <c:order val="0"/>
          <c:tx>
            <c:strRef>
              <c:f>'neo staffing'!$B$35</c:f>
              <c:strCache>
                <c:ptCount val="1"/>
                <c:pt idx="0">
                  <c:v>Tier 3</c:v>
                </c:pt>
              </c:strCache>
            </c:strRef>
          </c:tx>
          <c:spPr>
            <a:solidFill>
              <a:schemeClr val="accent1">
                <a:lumMod val="50000"/>
              </a:schemeClr>
            </a:solidFill>
            <a:ln>
              <a:noFill/>
            </a:ln>
            <a:effectLst/>
          </c:spPr>
          <c:invertIfNegative val="0"/>
          <c:cat>
            <c:multiLvlStrRef>
              <c:f>'neo staffing'!$AI$33:$AP$34</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'neo staffing'!$AI$35:$AP$35</c:f>
              <c:numCache>
                <c:formatCode>0</c:formatCode>
                <c:ptCount val="8"/>
                <c:pt idx="0">
                  <c:v>57</c:v>
                </c:pt>
                <c:pt idx="1">
                  <c:v>57</c:v>
                </c:pt>
                <c:pt idx="2">
                  <c:v>44.2</c:v>
                </c:pt>
                <c:pt idx="3">
                  <c:v>9.6</c:v>
                </c:pt>
                <c:pt idx="4">
                  <c:v>55</c:v>
                </c:pt>
                <c:pt idx="5">
                  <c:v>44.333333333333336</c:v>
                </c:pt>
                <c:pt idx="6">
                  <c:v>32.333333333333336</c:v>
                </c:pt>
                <c:pt idx="7">
                  <c:v>9.6666666666666661</c:v>
                </c:pt>
              </c:numCache>
            </c:numRef>
          </c:val>
        </c:ser>
        <c:ser>
          <c:idx val="1"/>
          <c:order val="1"/>
          <c:tx>
            <c:strRef>
              <c:f>'neo staffing'!$B$36</c:f>
              <c:strCache>
                <c:ptCount val="1"/>
                <c:pt idx="0">
                  <c:v>Tier 2</c:v>
                </c:pt>
              </c:strCache>
            </c:strRef>
          </c:tx>
          <c:spPr>
            <a:solidFill>
              <a:schemeClr val="accent1"/>
            </a:solidFill>
            <a:ln>
              <a:noFill/>
            </a:ln>
            <a:effectLst/>
          </c:spPr>
          <c:invertIfNegative val="0"/>
          <c:cat>
            <c:multiLvlStrRef>
              <c:f>'neo staffing'!$AI$33:$AP$34</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'neo staffing'!$AI$36:$AP$36</c:f>
              <c:numCache>
                <c:formatCode>0</c:formatCode>
                <c:ptCount val="8"/>
                <c:pt idx="0">
                  <c:v>0</c:v>
                </c:pt>
                <c:pt idx="1">
                  <c:v>0</c:v>
                </c:pt>
                <c:pt idx="2">
                  <c:v>12.8</c:v>
                </c:pt>
                <c:pt idx="3">
                  <c:v>47.4</c:v>
                </c:pt>
                <c:pt idx="4">
                  <c:v>2</c:v>
                </c:pt>
                <c:pt idx="5">
                  <c:v>12.666666666666666</c:v>
                </c:pt>
                <c:pt idx="6">
                  <c:v>24.666666666666668</c:v>
                </c:pt>
                <c:pt idx="7">
                  <c:v>47.333333333333336</c:v>
                </c:pt>
              </c:numCache>
            </c:numRef>
          </c:val>
        </c:ser>
        <c:ser>
          <c:idx val="2"/>
          <c:order val="2"/>
          <c:tx>
            <c:strRef>
              <c:f>'neo staffing'!$B$37</c:f>
              <c:strCache>
                <c:ptCount val="1"/>
                <c:pt idx="0">
                  <c:v>Tier 1</c:v>
                </c:pt>
              </c:strCache>
            </c:strRef>
          </c:tx>
          <c:spPr>
            <a:solidFill>
              <a:schemeClr val="accent1">
                <a:lumMod val="40000"/>
                <a:lumOff val="60000"/>
              </a:schemeClr>
            </a:solidFill>
            <a:ln>
              <a:noFill/>
            </a:ln>
            <a:effectLst/>
          </c:spPr>
          <c:invertIfNegative val="0"/>
          <c:cat>
            <c:multiLvlStrRef>
              <c:f>'neo staffing'!$AI$33:$AP$34</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'neo staffing'!$AI$37:$AP$37</c:f>
              <c:numCache>
                <c:formatCode>0</c:formatCode>
                <c:ptCount val="8"/>
                <c:pt idx="0">
                  <c:v>0</c:v>
                </c:pt>
                <c:pt idx="1">
                  <c:v>0</c:v>
                </c:pt>
                <c:pt idx="2">
                  <c:v>0</c:v>
                </c:pt>
                <c:pt idx="3">
                  <c:v>0</c:v>
                </c:pt>
                <c:pt idx="4">
                  <c:v>0</c:v>
                </c:pt>
                <c:pt idx="5">
                  <c:v>0</c:v>
                </c:pt>
                <c:pt idx="6">
                  <c:v>0</c:v>
                </c:pt>
                <c:pt idx="7">
                  <c:v>0</c:v>
                </c:pt>
              </c:numCache>
            </c:numRef>
          </c:val>
        </c:ser>
        <c:ser>
          <c:idx val="6"/>
          <c:order val="6"/>
          <c:tx>
            <c:strRef>
              <c:f>'neo staffing'!$B$38</c:f>
              <c:strCache>
                <c:ptCount val="1"/>
                <c:pt idx="0">
                  <c:v>None</c:v>
                </c:pt>
              </c:strCache>
            </c:strRef>
          </c:tx>
          <c:spPr>
            <a:solidFill>
              <a:schemeClr val="bg1">
                <a:lumMod val="75000"/>
              </a:schemeClr>
            </a:solidFill>
            <a:ln>
              <a:noFill/>
            </a:ln>
            <a:effectLst/>
          </c:spPr>
          <c:invertIfNegative val="0"/>
          <c:cat>
            <c:multiLvlStrRef>
              <c:f>'neo staffing'!$AI$33:$AP$34</c:f>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f>'neo staffing'!$AI$38:$AP$38</c:f>
              <c:numCache>
                <c:formatCode>0</c:formatCode>
                <c:ptCount val="8"/>
                <c:pt idx="0">
                  <c:v>0</c:v>
                </c:pt>
                <c:pt idx="1">
                  <c:v>0</c:v>
                </c:pt>
                <c:pt idx="2">
                  <c:v>0</c:v>
                </c:pt>
                <c:pt idx="3">
                  <c:v>0</c:v>
                </c:pt>
                <c:pt idx="4">
                  <c:v>0</c:v>
                </c:pt>
                <c:pt idx="5">
                  <c:v>0</c:v>
                </c:pt>
                <c:pt idx="6">
                  <c:v>0</c:v>
                </c:pt>
                <c:pt idx="7">
                  <c:v>0</c:v>
                </c:pt>
              </c:numCache>
            </c:numRef>
          </c:val>
        </c:ser>
        <c:dLbls>
          <c:showLegendKey val="0"/>
          <c:showVal val="0"/>
          <c:showCatName val="0"/>
          <c:showSerName val="0"/>
          <c:showPercent val="0"/>
          <c:showBubbleSize val="0"/>
        </c:dLbls>
        <c:gapWidth val="150"/>
        <c:overlap val="100"/>
        <c:axId val="-817503104"/>
        <c:axId val="-817519424"/>
        <c:extLst>
          <c:ext xmlns:c15="http://schemas.microsoft.com/office/drawing/2012/chart" uri="{02D57815-91ED-43cb-92C2-25804820EDAC}">
            <c15:filteredBarSeries>
              <c15:ser>
                <c:idx val="3"/>
                <c:order val="3"/>
                <c:tx>
                  <c:strRef>
                    <c:extLst>
                      <c:ext uri="{02D57815-91ED-43cb-92C2-25804820EDAC}">
                        <c15:formulaRef>
                          <c15:sqref>'osb&amp;neopresold'!#REF!</c15:sqref>
                        </c15:formulaRef>
                      </c:ext>
                    </c:extLst>
                    <c:strCache>
                      <c:ptCount val="1"/>
                      <c:pt idx="0">
                        <c:v>#REF!</c:v>
                      </c:pt>
                    </c:strCache>
                  </c:strRef>
                </c:tx>
                <c:spPr>
                  <a:solidFill>
                    <a:schemeClr val="accent1"/>
                  </a:solidFill>
                  <a:ln>
                    <a:noFill/>
                  </a:ln>
                  <a:effectLst/>
                </c:spPr>
                <c:invertIfNegative val="0"/>
                <c:cat>
                  <c:multiLvlStrRef>
                    <c:extLst>
                      <c:ext uri="{02D57815-91ED-43cb-92C2-25804820EDAC}">
                        <c15:formulaRef>
                          <c15:sqref>'neo staffing'!$AI$33:$AP$34</c15:sqref>
                        </c15:formulaRef>
                      </c:ext>
                    </c:extLst>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extLst>
                      <c:ext uri="{02D57815-91ED-43cb-92C2-25804820EDAC}">
                        <c15:formulaRef>
                          <c15:sqref>'osb&amp;neopresold'!#REF!</c15:sqref>
                        </c15:formulaRef>
                      </c:ext>
                    </c:extLst>
                    <c:numCache>
                      <c:formatCode>General</c:formatCode>
                      <c:ptCount val="1"/>
                      <c:pt idx="0">
                        <c:v>1</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'osb&amp;neopresold'!#REF!</c15:sqref>
                        </c15:formulaRef>
                      </c:ext>
                    </c:extLst>
                    <c:strCache>
                      <c:ptCount val="1"/>
                      <c:pt idx="0">
                        <c:v>#REF!</c:v>
                      </c:pt>
                    </c:strCache>
                  </c:strRef>
                </c:tx>
                <c:spPr>
                  <a:solidFill>
                    <a:schemeClr val="accent1">
                      <a:tint val="83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'neo staffing'!$AI$33:$AP$34</c15:sqref>
                        </c15:formulaRef>
                      </c:ext>
                    </c:extLst>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extLst xmlns:c15="http://schemas.microsoft.com/office/drawing/2012/chart">
                      <c:ext xmlns:c15="http://schemas.microsoft.com/office/drawing/2012/chart" uri="{02D57815-91ED-43cb-92C2-25804820EDAC}">
                        <c15:formulaRef>
                          <c15:sqref>'osb&amp;neopresold'!#REF!</c15:sqref>
                        </c15:formulaRef>
                      </c:ext>
                    </c:extLst>
                    <c:numCache>
                      <c:formatCode>General</c:formatCode>
                      <c:ptCount val="1"/>
                      <c:pt idx="0">
                        <c:v>1</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'osb&amp;neopresold'!#REF!</c15:sqref>
                        </c15:formulaRef>
                      </c:ext>
                    </c:extLst>
                    <c:strCache>
                      <c:ptCount val="1"/>
                      <c:pt idx="0">
                        <c:v>#REF!</c:v>
                      </c:pt>
                    </c:strCache>
                  </c:strRef>
                </c:tx>
                <c:spPr>
                  <a:solidFill>
                    <a:schemeClr val="accent1">
                      <a:tint val="65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'neo staffing'!$AI$33:$AP$34</c15:sqref>
                        </c15:formulaRef>
                      </c:ext>
                    </c:extLst>
                    <c:multiLvlStrCache>
                      <c:ptCount val="8"/>
                      <c:lvl>
                        <c:pt idx="0">
                          <c:v>AM</c:v>
                        </c:pt>
                        <c:pt idx="1">
                          <c:v>PM</c:v>
                        </c:pt>
                        <c:pt idx="2">
                          <c:v>eve</c:v>
                        </c:pt>
                        <c:pt idx="3">
                          <c:v>night</c:v>
                        </c:pt>
                        <c:pt idx="4">
                          <c:v>AM</c:v>
                        </c:pt>
                        <c:pt idx="5">
                          <c:v>PM</c:v>
                        </c:pt>
                        <c:pt idx="6">
                          <c:v>eve</c:v>
                        </c:pt>
                        <c:pt idx="7">
                          <c:v>night</c:v>
                        </c:pt>
                      </c:lvl>
                      <c:lvl>
                        <c:pt idx="0">
                          <c:v>average weekday </c:v>
                        </c:pt>
                        <c:pt idx="4">
                          <c:v>average weekend/bank holiday</c:v>
                        </c:pt>
                      </c:lvl>
                    </c:multiLvlStrCache>
                  </c:multiLvlStrRef>
                </c:cat>
                <c:val>
                  <c:numRef>
                    <c:extLst xmlns:c15="http://schemas.microsoft.com/office/drawing/2012/chart">
                      <c:ext xmlns:c15="http://schemas.microsoft.com/office/drawing/2012/chart" uri="{02D57815-91ED-43cb-92C2-25804820EDAC}">
                        <c15:formulaRef>
                          <c15:sqref>'osb&amp;neopresold'!#REF!</c15:sqref>
                        </c15:formulaRef>
                      </c:ext>
                    </c:extLst>
                    <c:numCache>
                      <c:formatCode>General</c:formatCode>
                      <c:ptCount val="1"/>
                      <c:pt idx="0">
                        <c:v>1</c:v>
                      </c:pt>
                    </c:numCache>
                  </c:numRef>
                </c:val>
              </c15:ser>
            </c15:filteredBarSeries>
          </c:ext>
        </c:extLst>
      </c:barChart>
      <c:catAx>
        <c:axId val="-81750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19424"/>
        <c:crosses val="autoZero"/>
        <c:auto val="1"/>
        <c:lblAlgn val="ctr"/>
        <c:lblOffset val="100"/>
        <c:noMultiLvlLbl val="0"/>
      </c:catAx>
      <c:valAx>
        <c:axId val="-817519424"/>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dirty="0">
                    <a:solidFill>
                      <a:schemeClr val="tx2"/>
                    </a:solidFill>
                  </a:rPr>
                  <a:t>% of</a:t>
                </a:r>
                <a:r>
                  <a:rPr lang="en-GB" sz="1800" baseline="0" dirty="0">
                    <a:solidFill>
                      <a:schemeClr val="tx2"/>
                    </a:solidFill>
                  </a:rPr>
                  <a:t> </a:t>
                </a:r>
                <a:r>
                  <a:rPr lang="en-GB" sz="1800" baseline="0" dirty="0" smtClean="0">
                    <a:solidFill>
                      <a:schemeClr val="tx2"/>
                    </a:solidFill>
                  </a:rPr>
                  <a:t>NICUs</a:t>
                </a:r>
                <a:endParaRPr lang="en-GB" sz="1800" dirty="0">
                  <a:solidFill>
                    <a:schemeClr val="tx2"/>
                  </a:solidFill>
                </a:endParaRPr>
              </a:p>
            </c:rich>
          </c:tx>
          <c:layout>
            <c:manualLayout>
              <c:xMode val="edge"/>
              <c:yMode val="edge"/>
              <c:x val="5.5194187683060879E-4"/>
              <c:y val="0.2816845532660186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817503104"/>
        <c:crosses val="autoZero"/>
        <c:crossBetween val="between"/>
        <c:majorUnit val="0.2"/>
      </c:valAx>
      <c:spPr>
        <a:noFill/>
        <a:ln>
          <a:noFill/>
        </a:ln>
        <a:effectLst/>
      </c:spPr>
    </c:plotArea>
    <c:legend>
      <c:legendPos val="b"/>
      <c:layout>
        <c:manualLayout>
          <c:xMode val="edge"/>
          <c:yMode val="edge"/>
          <c:x val="9.4951238694793291E-4"/>
          <c:y val="0.90631881014873139"/>
          <c:w val="0.99384270613399239"/>
          <c:h val="7.053298337707786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504736909406E-2"/>
          <c:y val="0.17288911926602954"/>
          <c:w val="0.89878805945601448"/>
          <c:h val="0.70020856222106276"/>
        </c:manualLayout>
      </c:layout>
      <c:barChart>
        <c:barDir val="col"/>
        <c:grouping val="clustered"/>
        <c:varyColors val="0"/>
        <c:ser>
          <c:idx val="0"/>
          <c:order val="0"/>
          <c:spPr>
            <a:solidFill>
              <a:schemeClr val="accent1"/>
            </a:solidFill>
            <a:ln>
              <a:solidFill>
                <a:schemeClr val="bg1"/>
              </a:solidFill>
            </a:ln>
            <a:effectLst/>
          </c:spPr>
          <c:invertIfNegative val="0"/>
          <c:cat>
            <c:numRef>
              <c:f>gestation!$AD$37:$AD$177</c:f>
              <c:numCache>
                <c:formatCode>General</c:formatCode>
                <c:ptCount val="141"/>
                <c:pt idx="0">
                  <c:v>24</c:v>
                </c:pt>
                <c:pt idx="7">
                  <c:v>25</c:v>
                </c:pt>
                <c:pt idx="14">
                  <c:v>26</c:v>
                </c:pt>
                <c:pt idx="21">
                  <c:v>27</c:v>
                </c:pt>
                <c:pt idx="28">
                  <c:v>28</c:v>
                </c:pt>
                <c:pt idx="35">
                  <c:v>29</c:v>
                </c:pt>
                <c:pt idx="42">
                  <c:v>30</c:v>
                </c:pt>
                <c:pt idx="49">
                  <c:v>31</c:v>
                </c:pt>
                <c:pt idx="56">
                  <c:v>32</c:v>
                </c:pt>
                <c:pt idx="63">
                  <c:v>33</c:v>
                </c:pt>
                <c:pt idx="70">
                  <c:v>34</c:v>
                </c:pt>
                <c:pt idx="77">
                  <c:v>35</c:v>
                </c:pt>
                <c:pt idx="84">
                  <c:v>36</c:v>
                </c:pt>
                <c:pt idx="91">
                  <c:v>37</c:v>
                </c:pt>
                <c:pt idx="98">
                  <c:v>38</c:v>
                </c:pt>
                <c:pt idx="105">
                  <c:v>39</c:v>
                </c:pt>
                <c:pt idx="112">
                  <c:v>40</c:v>
                </c:pt>
                <c:pt idx="119">
                  <c:v>41</c:v>
                </c:pt>
                <c:pt idx="126">
                  <c:v>42</c:v>
                </c:pt>
                <c:pt idx="133">
                  <c:v>43</c:v>
                </c:pt>
                <c:pt idx="140">
                  <c:v>44</c:v>
                </c:pt>
              </c:numCache>
            </c:numRef>
          </c:cat>
          <c:val>
            <c:numRef>
              <c:f>gestation!$AH$37:$AH$177</c:f>
              <c:numCache>
                <c:formatCode>General</c:formatCode>
                <c:ptCount val="141"/>
                <c:pt idx="0">
                  <c:v>0.01</c:v>
                </c:pt>
                <c:pt idx="1">
                  <c:v>0.01</c:v>
                </c:pt>
                <c:pt idx="2">
                  <c:v>0.01</c:v>
                </c:pt>
                <c:pt idx="3">
                  <c:v>0.02</c:v>
                </c:pt>
                <c:pt idx="4">
                  <c:v>0.02</c:v>
                </c:pt>
                <c:pt idx="5">
                  <c:v>0.02</c:v>
                </c:pt>
                <c:pt idx="6">
                  <c:v>0.01</c:v>
                </c:pt>
                <c:pt idx="7">
                  <c:v>0.02</c:v>
                </c:pt>
                <c:pt idx="8">
                  <c:v>0.02</c:v>
                </c:pt>
                <c:pt idx="9">
                  <c:v>0.02</c:v>
                </c:pt>
                <c:pt idx="10">
                  <c:v>0.01</c:v>
                </c:pt>
                <c:pt idx="11">
                  <c:v>0.01</c:v>
                </c:pt>
                <c:pt idx="12">
                  <c:v>0.01</c:v>
                </c:pt>
                <c:pt idx="13">
                  <c:v>0.01</c:v>
                </c:pt>
                <c:pt idx="14">
                  <c:v>0.02</c:v>
                </c:pt>
                <c:pt idx="15">
                  <c:v>0.01</c:v>
                </c:pt>
                <c:pt idx="16">
                  <c:v>0.02</c:v>
                </c:pt>
                <c:pt idx="17">
                  <c:v>0.01</c:v>
                </c:pt>
                <c:pt idx="18">
                  <c:v>0.02</c:v>
                </c:pt>
                <c:pt idx="19">
                  <c:v>0.02</c:v>
                </c:pt>
                <c:pt idx="20">
                  <c:v>0.02</c:v>
                </c:pt>
                <c:pt idx="21">
                  <c:v>0.02</c:v>
                </c:pt>
                <c:pt idx="22">
                  <c:v>0.01</c:v>
                </c:pt>
                <c:pt idx="23">
                  <c:v>0.02</c:v>
                </c:pt>
                <c:pt idx="24">
                  <c:v>0.02</c:v>
                </c:pt>
                <c:pt idx="25">
                  <c:v>0.02</c:v>
                </c:pt>
                <c:pt idx="26">
                  <c:v>0.02</c:v>
                </c:pt>
                <c:pt idx="27">
                  <c:v>0.02</c:v>
                </c:pt>
                <c:pt idx="28">
                  <c:v>0.03</c:v>
                </c:pt>
                <c:pt idx="29">
                  <c:v>0.02</c:v>
                </c:pt>
                <c:pt idx="30">
                  <c:v>0.02</c:v>
                </c:pt>
                <c:pt idx="31">
                  <c:v>0.03</c:v>
                </c:pt>
                <c:pt idx="32">
                  <c:v>0.02</c:v>
                </c:pt>
                <c:pt idx="33">
                  <c:v>0.02</c:v>
                </c:pt>
                <c:pt idx="34">
                  <c:v>0.03</c:v>
                </c:pt>
                <c:pt idx="35">
                  <c:v>0.03</c:v>
                </c:pt>
                <c:pt idx="36">
                  <c:v>0.03</c:v>
                </c:pt>
                <c:pt idx="37">
                  <c:v>0.03</c:v>
                </c:pt>
                <c:pt idx="38">
                  <c:v>0.02</c:v>
                </c:pt>
                <c:pt idx="39">
                  <c:v>0.02</c:v>
                </c:pt>
                <c:pt idx="40">
                  <c:v>0.03</c:v>
                </c:pt>
                <c:pt idx="41">
                  <c:v>0.02</c:v>
                </c:pt>
                <c:pt idx="42">
                  <c:v>0.04</c:v>
                </c:pt>
                <c:pt idx="43">
                  <c:v>0.03</c:v>
                </c:pt>
                <c:pt idx="44">
                  <c:v>0.03</c:v>
                </c:pt>
                <c:pt idx="45">
                  <c:v>0.03</c:v>
                </c:pt>
                <c:pt idx="46">
                  <c:v>0.03</c:v>
                </c:pt>
                <c:pt idx="47">
                  <c:v>0.03</c:v>
                </c:pt>
                <c:pt idx="48">
                  <c:v>0.03</c:v>
                </c:pt>
                <c:pt idx="49">
                  <c:v>0.04</c:v>
                </c:pt>
                <c:pt idx="50">
                  <c:v>0.04</c:v>
                </c:pt>
                <c:pt idx="51">
                  <c:v>0.04</c:v>
                </c:pt>
                <c:pt idx="52">
                  <c:v>0.05</c:v>
                </c:pt>
                <c:pt idx="53">
                  <c:v>0.04</c:v>
                </c:pt>
                <c:pt idx="54">
                  <c:v>0.04</c:v>
                </c:pt>
                <c:pt idx="55">
                  <c:v>0.05</c:v>
                </c:pt>
                <c:pt idx="56">
                  <c:v>7.0000000000000007E-2</c:v>
                </c:pt>
                <c:pt idx="57">
                  <c:v>0.06</c:v>
                </c:pt>
                <c:pt idx="58">
                  <c:v>0.05</c:v>
                </c:pt>
                <c:pt idx="59">
                  <c:v>0.06</c:v>
                </c:pt>
                <c:pt idx="60">
                  <c:v>0.06</c:v>
                </c:pt>
                <c:pt idx="61">
                  <c:v>0.06</c:v>
                </c:pt>
                <c:pt idx="62">
                  <c:v>0.06</c:v>
                </c:pt>
                <c:pt idx="63">
                  <c:v>0.09</c:v>
                </c:pt>
                <c:pt idx="64">
                  <c:v>0.08</c:v>
                </c:pt>
                <c:pt idx="65">
                  <c:v>7.0000000000000007E-2</c:v>
                </c:pt>
                <c:pt idx="66">
                  <c:v>0.08</c:v>
                </c:pt>
                <c:pt idx="67">
                  <c:v>0.09</c:v>
                </c:pt>
                <c:pt idx="68">
                  <c:v>0.08</c:v>
                </c:pt>
                <c:pt idx="69">
                  <c:v>0.1</c:v>
                </c:pt>
                <c:pt idx="70">
                  <c:v>0.16</c:v>
                </c:pt>
                <c:pt idx="71">
                  <c:v>0.14000000000000001</c:v>
                </c:pt>
                <c:pt idx="72">
                  <c:v>0.14000000000000001</c:v>
                </c:pt>
                <c:pt idx="73">
                  <c:v>0.13</c:v>
                </c:pt>
                <c:pt idx="74">
                  <c:v>0.14000000000000001</c:v>
                </c:pt>
                <c:pt idx="75">
                  <c:v>0.15</c:v>
                </c:pt>
                <c:pt idx="76">
                  <c:v>0.16</c:v>
                </c:pt>
                <c:pt idx="77">
                  <c:v>0.22</c:v>
                </c:pt>
                <c:pt idx="78">
                  <c:v>0.18</c:v>
                </c:pt>
                <c:pt idx="79">
                  <c:v>0.2</c:v>
                </c:pt>
                <c:pt idx="80">
                  <c:v>0.19</c:v>
                </c:pt>
                <c:pt idx="81">
                  <c:v>0.21</c:v>
                </c:pt>
                <c:pt idx="82">
                  <c:v>0.23</c:v>
                </c:pt>
                <c:pt idx="83">
                  <c:v>0.24</c:v>
                </c:pt>
                <c:pt idx="84">
                  <c:v>0.44</c:v>
                </c:pt>
                <c:pt idx="85">
                  <c:v>0.38</c:v>
                </c:pt>
                <c:pt idx="86">
                  <c:v>0.39</c:v>
                </c:pt>
                <c:pt idx="87">
                  <c:v>0.43</c:v>
                </c:pt>
                <c:pt idx="88">
                  <c:v>0.45</c:v>
                </c:pt>
                <c:pt idx="89">
                  <c:v>0.46</c:v>
                </c:pt>
                <c:pt idx="90">
                  <c:v>0.51</c:v>
                </c:pt>
                <c:pt idx="91">
                  <c:v>1</c:v>
                </c:pt>
                <c:pt idx="92">
                  <c:v>0.99</c:v>
                </c:pt>
                <c:pt idx="93">
                  <c:v>1.03</c:v>
                </c:pt>
                <c:pt idx="94">
                  <c:v>1.04</c:v>
                </c:pt>
                <c:pt idx="95">
                  <c:v>1.03</c:v>
                </c:pt>
                <c:pt idx="96">
                  <c:v>1.04</c:v>
                </c:pt>
                <c:pt idx="97">
                  <c:v>1.1499999999999999</c:v>
                </c:pt>
                <c:pt idx="98">
                  <c:v>1.88</c:v>
                </c:pt>
                <c:pt idx="99">
                  <c:v>1.77</c:v>
                </c:pt>
                <c:pt idx="100">
                  <c:v>1.81</c:v>
                </c:pt>
                <c:pt idx="101">
                  <c:v>1.89</c:v>
                </c:pt>
                <c:pt idx="102">
                  <c:v>1.95</c:v>
                </c:pt>
                <c:pt idx="103">
                  <c:v>2.0499999999999998</c:v>
                </c:pt>
                <c:pt idx="104">
                  <c:v>2.34</c:v>
                </c:pt>
                <c:pt idx="105">
                  <c:v>4.7</c:v>
                </c:pt>
                <c:pt idx="106">
                  <c:v>3.69</c:v>
                </c:pt>
                <c:pt idx="107">
                  <c:v>3.52</c:v>
                </c:pt>
                <c:pt idx="108">
                  <c:v>3.31</c:v>
                </c:pt>
                <c:pt idx="109">
                  <c:v>3.2</c:v>
                </c:pt>
                <c:pt idx="110">
                  <c:v>3.16</c:v>
                </c:pt>
                <c:pt idx="111">
                  <c:v>3.25</c:v>
                </c:pt>
                <c:pt idx="112">
                  <c:v>4.6500000000000004</c:v>
                </c:pt>
                <c:pt idx="113">
                  <c:v>4.04</c:v>
                </c:pt>
                <c:pt idx="114">
                  <c:v>3.85</c:v>
                </c:pt>
                <c:pt idx="115">
                  <c:v>3.73</c:v>
                </c:pt>
                <c:pt idx="116">
                  <c:v>3.59</c:v>
                </c:pt>
                <c:pt idx="117">
                  <c:v>3.32</c:v>
                </c:pt>
                <c:pt idx="118">
                  <c:v>3.15</c:v>
                </c:pt>
                <c:pt idx="119">
                  <c:v>3.5</c:v>
                </c:pt>
                <c:pt idx="120">
                  <c:v>2.79</c:v>
                </c:pt>
                <c:pt idx="121">
                  <c:v>2.4900000000000002</c:v>
                </c:pt>
                <c:pt idx="122">
                  <c:v>2.23</c:v>
                </c:pt>
                <c:pt idx="123">
                  <c:v>2.04</c:v>
                </c:pt>
                <c:pt idx="124">
                  <c:v>2.02</c:v>
                </c:pt>
                <c:pt idx="125">
                  <c:v>2.15</c:v>
                </c:pt>
                <c:pt idx="126">
                  <c:v>1.32</c:v>
                </c:pt>
                <c:pt idx="127">
                  <c:v>0.65</c:v>
                </c:pt>
                <c:pt idx="128">
                  <c:v>0.26</c:v>
                </c:pt>
                <c:pt idx="129">
                  <c:v>0.11</c:v>
                </c:pt>
                <c:pt idx="130">
                  <c:v>7.0000000000000007E-2</c:v>
                </c:pt>
                <c:pt idx="131">
                  <c:v>0.05</c:v>
                </c:pt>
                <c:pt idx="132">
                  <c:v>0.03</c:v>
                </c:pt>
                <c:pt idx="133">
                  <c:v>0.03</c:v>
                </c:pt>
                <c:pt idx="134">
                  <c:v>0.02</c:v>
                </c:pt>
                <c:pt idx="135">
                  <c:v>0.02</c:v>
                </c:pt>
                <c:pt idx="136">
                  <c:v>0.01</c:v>
                </c:pt>
                <c:pt idx="137">
                  <c:v>0.02</c:v>
                </c:pt>
                <c:pt idx="138">
                  <c:v>0.01</c:v>
                </c:pt>
                <c:pt idx="139">
                  <c:v>0.01</c:v>
                </c:pt>
                <c:pt idx="140">
                  <c:v>0.01</c:v>
                </c:pt>
              </c:numCache>
            </c:numRef>
          </c:val>
        </c:ser>
        <c:dLbls>
          <c:showLegendKey val="0"/>
          <c:showVal val="0"/>
          <c:showCatName val="0"/>
          <c:showSerName val="0"/>
          <c:showPercent val="0"/>
          <c:showBubbleSize val="0"/>
        </c:dLbls>
        <c:gapWidth val="0"/>
        <c:overlap val="-27"/>
        <c:axId val="-817501472"/>
        <c:axId val="-817500928"/>
      </c:barChart>
      <c:catAx>
        <c:axId val="-817501472"/>
        <c:scaling>
          <c:orientation val="minMax"/>
        </c:scaling>
        <c:delete val="0"/>
        <c:axPos val="b"/>
        <c:majorGridlines>
          <c:spPr>
            <a:ln w="6350" cap="flat" cmpd="sng" algn="ctr">
              <a:solidFill>
                <a:srgbClr val="F5F9FD"/>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Weeks of gestation</a:t>
                </a:r>
              </a:p>
            </c:rich>
          </c:tx>
          <c:layout>
            <c:manualLayout>
              <c:xMode val="edge"/>
              <c:yMode val="edge"/>
              <c:x val="0.42056877718051305"/>
              <c:y val="0.9463296613502354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00928"/>
        <c:crosses val="autoZero"/>
        <c:auto val="1"/>
        <c:lblAlgn val="ctr"/>
        <c:lblOffset val="100"/>
        <c:tickMarkSkip val="7"/>
        <c:noMultiLvlLbl val="0"/>
      </c:catAx>
      <c:valAx>
        <c:axId val="-81750092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Proportion of babies born per day (%)</a:t>
                </a:r>
              </a:p>
            </c:rich>
          </c:tx>
          <c:layout>
            <c:manualLayout>
              <c:xMode val="edge"/>
              <c:yMode val="edge"/>
              <c:x val="2.7142974868752945E-3"/>
              <c:y val="0.1608569890017188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014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0.81376</cdr:y>
    </cdr:from>
    <cdr:to>
      <cdr:x>0.43286</cdr:x>
      <cdr:y>0.98333</cdr:y>
    </cdr:to>
    <cdr:sp macro="" textlink="">
      <cdr:nvSpPr>
        <cdr:cNvPr id="3" name="Text Box 2"/>
        <cdr:cNvSpPr txBox="1">
          <a:spLocks xmlns:a="http://schemas.openxmlformats.org/drawingml/2006/main" noChangeArrowheads="1"/>
        </cdr:cNvSpPr>
      </cdr:nvSpPr>
      <cdr:spPr bwMode="auto">
        <a:xfrm xmlns:a="http://schemas.openxmlformats.org/drawingml/2006/main">
          <a:off x="0" y="4383747"/>
          <a:ext cx="3631101" cy="9134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a:lnSpc>
              <a:spcPct val="107000"/>
            </a:lnSpc>
            <a:spcAft>
              <a:spcPts val="0"/>
            </a:spcAft>
          </a:pPr>
          <a:r>
            <a:rPr lang="en-GB" sz="16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OU </a:t>
          </a: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Obstetric unit</a:t>
          </a:r>
        </a:p>
        <a:p xmlns:a="http://schemas.openxmlformats.org/drawingml/2006/main">
          <a:pPr>
            <a:lnSpc>
              <a:spcPct val="107000"/>
            </a:lnSpc>
            <a:spcAft>
              <a:spcPts val="0"/>
            </a:spcAft>
          </a:pPr>
          <a:r>
            <a:rPr lang="en-GB" sz="16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AMU </a:t>
          </a: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Alongside </a:t>
          </a:r>
          <a:r>
            <a:rPr lang="en-GB" sz="16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midwifery </a:t>
          </a: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unit</a:t>
          </a:r>
        </a:p>
        <a:p xmlns:a="http://schemas.openxmlformats.org/drawingml/2006/main">
          <a:pPr>
            <a:lnSpc>
              <a:spcPct val="107000"/>
            </a:lnSpc>
            <a:spcAft>
              <a:spcPts val="0"/>
            </a:spcAft>
          </a:pPr>
          <a:r>
            <a:rPr lang="en-GB" sz="16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FMU </a:t>
          </a: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Freestanding </a:t>
          </a:r>
          <a:r>
            <a:rPr lang="en-GB" sz="16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midwifery </a:t>
          </a: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unit</a:t>
          </a:r>
        </a:p>
        <a:p xmlns:a="http://schemas.openxmlformats.org/drawingml/2006/main">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0.0532</cdr:x>
      <cdr:y>0.10454</cdr:y>
    </cdr:from>
    <cdr:to>
      <cdr:x>0.93032</cdr:x>
      <cdr:y>0.10454</cdr:y>
    </cdr:to>
    <cdr:cxnSp macro="">
      <cdr:nvCxnSpPr>
        <cdr:cNvPr id="3" name="Straight Connector 2"/>
        <cdr:cNvCxnSpPr/>
      </cdr:nvCxnSpPr>
      <cdr:spPr>
        <a:xfrm xmlns:a="http://schemas.openxmlformats.org/drawingml/2006/main">
          <a:off x="455610" y="575812"/>
          <a:ext cx="7511143" cy="0"/>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0.05755</cdr:x>
      <cdr:y>0.86771</cdr:y>
    </cdr:from>
    <cdr:to>
      <cdr:x>0.93467</cdr:x>
      <cdr:y>0.86771</cdr:y>
    </cdr:to>
    <cdr:cxnSp macro="">
      <cdr:nvCxnSpPr>
        <cdr:cNvPr id="5" name="Straight Connector 4"/>
        <cdr:cNvCxnSpPr/>
      </cdr:nvCxnSpPr>
      <cdr:spPr>
        <a:xfrm xmlns:a="http://schemas.openxmlformats.org/drawingml/2006/main">
          <a:off x="492803" y="4779513"/>
          <a:ext cx="7511143" cy="0"/>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451" y="0"/>
            <a:ext cx="2949575" cy="498475"/>
          </a:xfrm>
          <a:prstGeom prst="rect">
            <a:avLst/>
          </a:prstGeom>
        </p:spPr>
        <p:txBody>
          <a:bodyPr vert="horz" lIns="91440" tIns="45720" rIns="91440" bIns="45720" rtlCol="0"/>
          <a:lstStyle>
            <a:lvl1pPr algn="r">
              <a:defRPr sz="1200"/>
            </a:lvl1pPr>
          </a:lstStyle>
          <a:p>
            <a:fld id="{561E7466-733F-4080-91A7-E12F12AF7E23}" type="datetimeFigureOut">
              <a:rPr lang="en-GB" smtClean="0"/>
              <a:t>24/11/2017</a:t>
            </a:fld>
            <a:endParaRPr lang="en-GB"/>
          </a:p>
        </p:txBody>
      </p:sp>
      <p:sp>
        <p:nvSpPr>
          <p:cNvPr id="4" name="Footer Placeholder 3"/>
          <p:cNvSpPr>
            <a:spLocks noGrp="1"/>
          </p:cNvSpPr>
          <p:nvPr>
            <p:ph type="ftr" sz="quarter" idx="2"/>
          </p:nvPr>
        </p:nvSpPr>
        <p:spPr>
          <a:xfrm>
            <a:off x="1" y="9445625"/>
            <a:ext cx="2949575"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451" y="9445625"/>
            <a:ext cx="2949575" cy="498475"/>
          </a:xfrm>
          <a:prstGeom prst="rect">
            <a:avLst/>
          </a:prstGeom>
        </p:spPr>
        <p:txBody>
          <a:bodyPr vert="horz" lIns="91440" tIns="45720" rIns="91440" bIns="45720" rtlCol="0" anchor="b"/>
          <a:lstStyle>
            <a:lvl1pPr algn="r">
              <a:defRPr sz="1200"/>
            </a:lvl1pPr>
          </a:lstStyle>
          <a:p>
            <a:fld id="{BA6159F3-1816-4A95-A4CA-1CA15897F6FC}" type="slidenum">
              <a:rPr lang="en-GB" smtClean="0"/>
              <a:t>‹#›</a:t>
            </a:fld>
            <a:endParaRPr lang="en-GB"/>
          </a:p>
        </p:txBody>
      </p:sp>
    </p:spTree>
    <p:extLst>
      <p:ext uri="{BB962C8B-B14F-4D97-AF65-F5344CB8AC3E}">
        <p14:creationId xmlns:p14="http://schemas.microsoft.com/office/powerpoint/2010/main" val="877849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89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1"/>
            <a:ext cx="2949099" cy="498933"/>
          </a:xfrm>
          <a:prstGeom prst="rect">
            <a:avLst/>
          </a:prstGeom>
        </p:spPr>
        <p:txBody>
          <a:bodyPr vert="horz" lIns="91440" tIns="45720" rIns="91440" bIns="45720" rtlCol="0"/>
          <a:lstStyle>
            <a:lvl1pPr algn="r">
              <a:defRPr sz="1200"/>
            </a:lvl1pPr>
          </a:lstStyle>
          <a:p>
            <a:fld id="{3FAFE99B-B857-4F8D-8E8E-9B4DF5D7D1A2}" type="datetimeFigureOut">
              <a:rPr lang="en-GB" smtClean="0"/>
              <a:t>24/11/2017</a:t>
            </a:fld>
            <a:endParaRPr lang="en-GB"/>
          </a:p>
        </p:txBody>
      </p:sp>
      <p:sp>
        <p:nvSpPr>
          <p:cNvPr id="4" name="Slide Image Placehold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8C8E1605-2230-4129-AD0D-3D64442EA2C1}" type="slidenum">
              <a:rPr lang="en-GB" smtClean="0"/>
              <a:t>‹#›</a:t>
            </a:fld>
            <a:endParaRPr lang="en-GB"/>
          </a:p>
        </p:txBody>
      </p:sp>
    </p:spTree>
    <p:extLst>
      <p:ext uri="{BB962C8B-B14F-4D97-AF65-F5344CB8AC3E}">
        <p14:creationId xmlns:p14="http://schemas.microsoft.com/office/powerpoint/2010/main" val="2615731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a:t>
            </a:fld>
            <a:endParaRPr lang="en-GB"/>
          </a:p>
        </p:txBody>
      </p:sp>
    </p:spTree>
    <p:extLst>
      <p:ext uri="{BB962C8B-B14F-4D97-AF65-F5344CB8AC3E}">
        <p14:creationId xmlns:p14="http://schemas.microsoft.com/office/powerpoint/2010/main" val="724772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DE02F6-6ECB-453B-BF08-27308F1A8F40}" type="slidenum">
              <a:rPr lang="en-GB" smtClean="0"/>
              <a:t>10</a:t>
            </a:fld>
            <a:endParaRPr lang="en-GB"/>
          </a:p>
        </p:txBody>
      </p:sp>
    </p:spTree>
    <p:extLst>
      <p:ext uri="{BB962C8B-B14F-4D97-AF65-F5344CB8AC3E}">
        <p14:creationId xmlns:p14="http://schemas.microsoft.com/office/powerpoint/2010/main" val="4147970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11</a:t>
            </a:fld>
            <a:endParaRPr lang="en-GB"/>
          </a:p>
        </p:txBody>
      </p:sp>
    </p:spTree>
    <p:extLst>
      <p:ext uri="{BB962C8B-B14F-4D97-AF65-F5344CB8AC3E}">
        <p14:creationId xmlns:p14="http://schemas.microsoft.com/office/powerpoint/2010/main" val="202384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12</a:t>
            </a:fld>
            <a:endParaRPr lang="en-GB"/>
          </a:p>
        </p:txBody>
      </p:sp>
    </p:spTree>
    <p:extLst>
      <p:ext uri="{BB962C8B-B14F-4D97-AF65-F5344CB8AC3E}">
        <p14:creationId xmlns:p14="http://schemas.microsoft.com/office/powerpoint/2010/main" val="3274308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13</a:t>
            </a:fld>
            <a:endParaRPr lang="en-GB"/>
          </a:p>
        </p:txBody>
      </p:sp>
    </p:spTree>
    <p:extLst>
      <p:ext uri="{BB962C8B-B14F-4D97-AF65-F5344CB8AC3E}">
        <p14:creationId xmlns:p14="http://schemas.microsoft.com/office/powerpoint/2010/main" val="2107368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C8E1605-2230-4129-AD0D-3D64442EA2C1}" type="slidenum">
              <a:rPr lang="en-GB" smtClean="0"/>
              <a:t>14</a:t>
            </a:fld>
            <a:endParaRPr lang="en-GB"/>
          </a:p>
        </p:txBody>
      </p:sp>
    </p:spTree>
    <p:extLst>
      <p:ext uri="{BB962C8B-B14F-4D97-AF65-F5344CB8AC3E}">
        <p14:creationId xmlns:p14="http://schemas.microsoft.com/office/powerpoint/2010/main" val="626332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15</a:t>
            </a:fld>
            <a:endParaRPr lang="en-GB"/>
          </a:p>
        </p:txBody>
      </p:sp>
    </p:spTree>
    <p:extLst>
      <p:ext uri="{BB962C8B-B14F-4D97-AF65-F5344CB8AC3E}">
        <p14:creationId xmlns:p14="http://schemas.microsoft.com/office/powerpoint/2010/main" val="2780078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Settings</a:t>
            </a:r>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16</a:t>
            </a:fld>
            <a:endParaRPr lang="en-GB"/>
          </a:p>
        </p:txBody>
      </p:sp>
    </p:spTree>
    <p:extLst>
      <p:ext uri="{BB962C8B-B14F-4D97-AF65-F5344CB8AC3E}">
        <p14:creationId xmlns:p14="http://schemas.microsoft.com/office/powerpoint/2010/main" val="233494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endParaRPr lang="en-GB" baseline="0" dirty="0" smtClean="0"/>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17</a:t>
            </a:fld>
            <a:endParaRPr lang="en-GB"/>
          </a:p>
        </p:txBody>
      </p:sp>
    </p:spTree>
    <p:extLst>
      <p:ext uri="{BB962C8B-B14F-4D97-AF65-F5344CB8AC3E}">
        <p14:creationId xmlns:p14="http://schemas.microsoft.com/office/powerpoint/2010/main" val="203309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baseline="0" dirty="0" smtClean="0"/>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18</a:t>
            </a:fld>
            <a:endParaRPr lang="en-GB"/>
          </a:p>
        </p:txBody>
      </p:sp>
    </p:spTree>
    <p:extLst>
      <p:ext uri="{BB962C8B-B14F-4D97-AF65-F5344CB8AC3E}">
        <p14:creationId xmlns:p14="http://schemas.microsoft.com/office/powerpoint/2010/main" val="319877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19</a:t>
            </a:fld>
            <a:endParaRPr lang="en-GB"/>
          </a:p>
        </p:txBody>
      </p:sp>
    </p:spTree>
    <p:extLst>
      <p:ext uri="{BB962C8B-B14F-4D97-AF65-F5344CB8AC3E}">
        <p14:creationId xmlns:p14="http://schemas.microsoft.com/office/powerpoint/2010/main" val="39007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2</a:t>
            </a:fld>
            <a:endParaRPr lang="en-GB"/>
          </a:p>
        </p:txBody>
      </p:sp>
    </p:spTree>
    <p:extLst>
      <p:ext uri="{BB962C8B-B14F-4D97-AF65-F5344CB8AC3E}">
        <p14:creationId xmlns:p14="http://schemas.microsoft.com/office/powerpoint/2010/main" val="444838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C8E1605-2230-4129-AD0D-3D64442EA2C1}" type="slidenum">
              <a:rPr lang="en-GB" smtClean="0"/>
              <a:t>20</a:t>
            </a:fld>
            <a:endParaRPr lang="en-GB"/>
          </a:p>
        </p:txBody>
      </p:sp>
    </p:spTree>
    <p:extLst>
      <p:ext uri="{BB962C8B-B14F-4D97-AF65-F5344CB8AC3E}">
        <p14:creationId xmlns:p14="http://schemas.microsoft.com/office/powerpoint/2010/main" val="268955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21</a:t>
            </a:fld>
            <a:endParaRPr lang="en-GB"/>
          </a:p>
        </p:txBody>
      </p:sp>
    </p:spTree>
    <p:extLst>
      <p:ext uri="{BB962C8B-B14F-4D97-AF65-F5344CB8AC3E}">
        <p14:creationId xmlns:p14="http://schemas.microsoft.com/office/powerpoint/2010/main" val="2244529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22</a:t>
            </a:fld>
            <a:endParaRPr lang="en-GB"/>
          </a:p>
        </p:txBody>
      </p:sp>
    </p:spTree>
    <p:extLst>
      <p:ext uri="{BB962C8B-B14F-4D97-AF65-F5344CB8AC3E}">
        <p14:creationId xmlns:p14="http://schemas.microsoft.com/office/powerpoint/2010/main" val="3986887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23</a:t>
            </a:fld>
            <a:endParaRPr lang="en-GB"/>
          </a:p>
        </p:txBody>
      </p:sp>
    </p:spTree>
    <p:extLst>
      <p:ext uri="{BB962C8B-B14F-4D97-AF65-F5344CB8AC3E}">
        <p14:creationId xmlns:p14="http://schemas.microsoft.com/office/powerpoint/2010/main" val="367387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8E1605-2230-4129-AD0D-3D64442EA2C1}" type="slidenum">
              <a:rPr lang="en-GB" smtClean="0"/>
              <a:t>24</a:t>
            </a:fld>
            <a:endParaRPr lang="en-GB"/>
          </a:p>
        </p:txBody>
      </p:sp>
    </p:spTree>
    <p:extLst>
      <p:ext uri="{BB962C8B-B14F-4D97-AF65-F5344CB8AC3E}">
        <p14:creationId xmlns:p14="http://schemas.microsoft.com/office/powerpoint/2010/main" val="2774151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8E1605-2230-4129-AD0D-3D64442EA2C1}" type="slidenum">
              <a:rPr lang="en-GB" smtClean="0"/>
              <a:t>25</a:t>
            </a:fld>
            <a:endParaRPr lang="en-GB"/>
          </a:p>
        </p:txBody>
      </p:sp>
    </p:spTree>
    <p:extLst>
      <p:ext uri="{BB962C8B-B14F-4D97-AF65-F5344CB8AC3E}">
        <p14:creationId xmlns:p14="http://schemas.microsoft.com/office/powerpoint/2010/main" val="2765911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8C8E1605-2230-4129-AD0D-3D64442EA2C1}" type="slidenum">
              <a:rPr lang="en-GB" smtClean="0"/>
              <a:t>26</a:t>
            </a:fld>
            <a:endParaRPr lang="en-GB"/>
          </a:p>
        </p:txBody>
      </p:sp>
    </p:spTree>
    <p:extLst>
      <p:ext uri="{BB962C8B-B14F-4D97-AF65-F5344CB8AC3E}">
        <p14:creationId xmlns:p14="http://schemas.microsoft.com/office/powerpoint/2010/main" val="4042599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27</a:t>
            </a:fld>
            <a:endParaRPr lang="en-GB"/>
          </a:p>
        </p:txBody>
      </p:sp>
    </p:spTree>
    <p:extLst>
      <p:ext uri="{BB962C8B-B14F-4D97-AF65-F5344CB8AC3E}">
        <p14:creationId xmlns:p14="http://schemas.microsoft.com/office/powerpoint/2010/main" val="370854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28</a:t>
            </a:fld>
            <a:endParaRPr lang="en-GB"/>
          </a:p>
        </p:txBody>
      </p:sp>
    </p:spTree>
    <p:extLst>
      <p:ext uri="{BB962C8B-B14F-4D97-AF65-F5344CB8AC3E}">
        <p14:creationId xmlns:p14="http://schemas.microsoft.com/office/powerpoint/2010/main" val="2764172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29</a:t>
            </a:fld>
            <a:endParaRPr lang="en-GB"/>
          </a:p>
        </p:txBody>
      </p:sp>
    </p:spTree>
    <p:extLst>
      <p:ext uri="{BB962C8B-B14F-4D97-AF65-F5344CB8AC3E}">
        <p14:creationId xmlns:p14="http://schemas.microsoft.com/office/powerpoint/2010/main" val="125968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3</a:t>
            </a:fld>
            <a:endParaRPr lang="en-GB"/>
          </a:p>
        </p:txBody>
      </p:sp>
    </p:spTree>
    <p:extLst>
      <p:ext uri="{BB962C8B-B14F-4D97-AF65-F5344CB8AC3E}">
        <p14:creationId xmlns:p14="http://schemas.microsoft.com/office/powerpoint/2010/main" val="491141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30</a:t>
            </a:fld>
            <a:endParaRPr lang="en-GB"/>
          </a:p>
        </p:txBody>
      </p:sp>
    </p:spTree>
    <p:extLst>
      <p:ext uri="{BB962C8B-B14F-4D97-AF65-F5344CB8AC3E}">
        <p14:creationId xmlns:p14="http://schemas.microsoft.com/office/powerpoint/2010/main" val="1074181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31</a:t>
            </a:fld>
            <a:endParaRPr lang="en-GB"/>
          </a:p>
        </p:txBody>
      </p:sp>
    </p:spTree>
    <p:extLst>
      <p:ext uri="{BB962C8B-B14F-4D97-AF65-F5344CB8AC3E}">
        <p14:creationId xmlns:p14="http://schemas.microsoft.com/office/powerpoint/2010/main" val="1710090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C8E1605-2230-4129-AD0D-3D64442EA2C1}" type="slidenum">
              <a:rPr lang="en-GB" smtClean="0"/>
              <a:t>32</a:t>
            </a:fld>
            <a:endParaRPr lang="en-GB"/>
          </a:p>
        </p:txBody>
      </p:sp>
    </p:spTree>
    <p:extLst>
      <p:ext uri="{BB962C8B-B14F-4D97-AF65-F5344CB8AC3E}">
        <p14:creationId xmlns:p14="http://schemas.microsoft.com/office/powerpoint/2010/main" val="3654150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33</a:t>
            </a:fld>
            <a:endParaRPr lang="en-GB"/>
          </a:p>
        </p:txBody>
      </p:sp>
    </p:spTree>
    <p:extLst>
      <p:ext uri="{BB962C8B-B14F-4D97-AF65-F5344CB8AC3E}">
        <p14:creationId xmlns:p14="http://schemas.microsoft.com/office/powerpoint/2010/main" val="3054338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8E1605-2230-4129-AD0D-3D64442EA2C1}" type="slidenum">
              <a:rPr lang="en-GB" smtClean="0"/>
              <a:t>34</a:t>
            </a:fld>
            <a:endParaRPr lang="en-GB"/>
          </a:p>
        </p:txBody>
      </p:sp>
    </p:spTree>
    <p:extLst>
      <p:ext uri="{BB962C8B-B14F-4D97-AF65-F5344CB8AC3E}">
        <p14:creationId xmlns:p14="http://schemas.microsoft.com/office/powerpoint/2010/main" val="2711616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8C8E1605-2230-4129-AD0D-3D64442EA2C1}" type="slidenum">
              <a:rPr lang="en-GB" smtClean="0"/>
              <a:t>35</a:t>
            </a:fld>
            <a:endParaRPr lang="en-GB"/>
          </a:p>
        </p:txBody>
      </p:sp>
    </p:spTree>
    <p:extLst>
      <p:ext uri="{BB962C8B-B14F-4D97-AF65-F5344CB8AC3E}">
        <p14:creationId xmlns:p14="http://schemas.microsoft.com/office/powerpoint/2010/main" val="2056855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8C8E1605-2230-4129-AD0D-3D64442EA2C1}" type="slidenum">
              <a:rPr lang="en-GB" smtClean="0"/>
              <a:t>36</a:t>
            </a:fld>
            <a:endParaRPr lang="en-GB"/>
          </a:p>
        </p:txBody>
      </p:sp>
    </p:spTree>
    <p:extLst>
      <p:ext uri="{BB962C8B-B14F-4D97-AF65-F5344CB8AC3E}">
        <p14:creationId xmlns:p14="http://schemas.microsoft.com/office/powerpoint/2010/main" val="1270713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37</a:t>
            </a:fld>
            <a:endParaRPr lang="en-GB"/>
          </a:p>
        </p:txBody>
      </p:sp>
    </p:spTree>
    <p:extLst>
      <p:ext uri="{BB962C8B-B14F-4D97-AF65-F5344CB8AC3E}">
        <p14:creationId xmlns:p14="http://schemas.microsoft.com/office/powerpoint/2010/main" val="392996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38</a:t>
            </a:fld>
            <a:endParaRPr lang="en-GB"/>
          </a:p>
        </p:txBody>
      </p:sp>
    </p:spTree>
    <p:extLst>
      <p:ext uri="{BB962C8B-B14F-4D97-AF65-F5344CB8AC3E}">
        <p14:creationId xmlns:p14="http://schemas.microsoft.com/office/powerpoint/2010/main" val="2606388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39</a:t>
            </a:fld>
            <a:endParaRPr lang="en-GB"/>
          </a:p>
        </p:txBody>
      </p:sp>
    </p:spTree>
    <p:extLst>
      <p:ext uri="{BB962C8B-B14F-4D97-AF65-F5344CB8AC3E}">
        <p14:creationId xmlns:p14="http://schemas.microsoft.com/office/powerpoint/2010/main" val="317802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7FEE95-F214-4E88-B22C-0322A5979D6F}" type="slidenum">
              <a:rPr lang="en-GB" smtClean="0"/>
              <a:t>4</a:t>
            </a:fld>
            <a:endParaRPr lang="en-GB"/>
          </a:p>
        </p:txBody>
      </p:sp>
    </p:spTree>
    <p:extLst>
      <p:ext uri="{BB962C8B-B14F-4D97-AF65-F5344CB8AC3E}">
        <p14:creationId xmlns:p14="http://schemas.microsoft.com/office/powerpoint/2010/main" val="436657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40</a:t>
            </a:fld>
            <a:endParaRPr lang="en-GB"/>
          </a:p>
        </p:txBody>
      </p:sp>
    </p:spTree>
    <p:extLst>
      <p:ext uri="{BB962C8B-B14F-4D97-AF65-F5344CB8AC3E}">
        <p14:creationId xmlns:p14="http://schemas.microsoft.com/office/powerpoint/2010/main" val="1200173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41</a:t>
            </a:fld>
            <a:endParaRPr lang="en-GB"/>
          </a:p>
        </p:txBody>
      </p:sp>
    </p:spTree>
    <p:extLst>
      <p:ext uri="{BB962C8B-B14F-4D97-AF65-F5344CB8AC3E}">
        <p14:creationId xmlns:p14="http://schemas.microsoft.com/office/powerpoint/2010/main" val="3747422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42</a:t>
            </a:fld>
            <a:endParaRPr lang="en-GB"/>
          </a:p>
        </p:txBody>
      </p:sp>
    </p:spTree>
    <p:extLst>
      <p:ext uri="{BB962C8B-B14F-4D97-AF65-F5344CB8AC3E}">
        <p14:creationId xmlns:p14="http://schemas.microsoft.com/office/powerpoint/2010/main" val="3466819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43</a:t>
            </a:fld>
            <a:endParaRPr lang="en-GB"/>
          </a:p>
        </p:txBody>
      </p:sp>
    </p:spTree>
    <p:extLst>
      <p:ext uri="{BB962C8B-B14F-4D97-AF65-F5344CB8AC3E}">
        <p14:creationId xmlns:p14="http://schemas.microsoft.com/office/powerpoint/2010/main" val="2487888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44</a:t>
            </a:fld>
            <a:endParaRPr lang="en-GB"/>
          </a:p>
        </p:txBody>
      </p:sp>
    </p:spTree>
    <p:extLst>
      <p:ext uri="{BB962C8B-B14F-4D97-AF65-F5344CB8AC3E}">
        <p14:creationId xmlns:p14="http://schemas.microsoft.com/office/powerpoint/2010/main" val="1419557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45</a:t>
            </a:fld>
            <a:endParaRPr lang="en-GB"/>
          </a:p>
        </p:txBody>
      </p:sp>
    </p:spTree>
    <p:extLst>
      <p:ext uri="{BB962C8B-B14F-4D97-AF65-F5344CB8AC3E}">
        <p14:creationId xmlns:p14="http://schemas.microsoft.com/office/powerpoint/2010/main" val="3938696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46</a:t>
            </a:fld>
            <a:endParaRPr lang="en-GB"/>
          </a:p>
        </p:txBody>
      </p:sp>
    </p:spTree>
    <p:extLst>
      <p:ext uri="{BB962C8B-B14F-4D97-AF65-F5344CB8AC3E}">
        <p14:creationId xmlns:p14="http://schemas.microsoft.com/office/powerpoint/2010/main" val="324560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47</a:t>
            </a:fld>
            <a:endParaRPr lang="en-GB"/>
          </a:p>
        </p:txBody>
      </p:sp>
    </p:spTree>
    <p:extLst>
      <p:ext uri="{BB962C8B-B14F-4D97-AF65-F5344CB8AC3E}">
        <p14:creationId xmlns:p14="http://schemas.microsoft.com/office/powerpoint/2010/main" val="1728758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48</a:t>
            </a:fld>
            <a:endParaRPr lang="en-GB"/>
          </a:p>
        </p:txBody>
      </p:sp>
    </p:spTree>
    <p:extLst>
      <p:ext uri="{BB962C8B-B14F-4D97-AF65-F5344CB8AC3E}">
        <p14:creationId xmlns:p14="http://schemas.microsoft.com/office/powerpoint/2010/main" val="672686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49</a:t>
            </a:fld>
            <a:endParaRPr lang="en-GB"/>
          </a:p>
        </p:txBody>
      </p:sp>
    </p:spTree>
    <p:extLst>
      <p:ext uri="{BB962C8B-B14F-4D97-AF65-F5344CB8AC3E}">
        <p14:creationId xmlns:p14="http://schemas.microsoft.com/office/powerpoint/2010/main" val="1011707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AED943-ACFB-4CE1-A140-821676872720}" type="slidenum">
              <a:rPr lang="en-GB" smtClean="0"/>
              <a:pPr/>
              <a:t>5</a:t>
            </a:fld>
            <a:endParaRPr lang="en-GB"/>
          </a:p>
        </p:txBody>
      </p:sp>
    </p:spTree>
    <p:extLst>
      <p:ext uri="{BB962C8B-B14F-4D97-AF65-F5344CB8AC3E}">
        <p14:creationId xmlns:p14="http://schemas.microsoft.com/office/powerpoint/2010/main" val="1624556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50</a:t>
            </a:fld>
            <a:endParaRPr lang="en-GB"/>
          </a:p>
        </p:txBody>
      </p:sp>
    </p:spTree>
    <p:extLst>
      <p:ext uri="{BB962C8B-B14F-4D97-AF65-F5344CB8AC3E}">
        <p14:creationId xmlns:p14="http://schemas.microsoft.com/office/powerpoint/2010/main" val="399549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51</a:t>
            </a:fld>
            <a:endParaRPr lang="en-GB"/>
          </a:p>
        </p:txBody>
      </p:sp>
    </p:spTree>
    <p:extLst>
      <p:ext uri="{BB962C8B-B14F-4D97-AF65-F5344CB8AC3E}">
        <p14:creationId xmlns:p14="http://schemas.microsoft.com/office/powerpoint/2010/main" val="315050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52</a:t>
            </a:fld>
            <a:endParaRPr lang="en-GB"/>
          </a:p>
        </p:txBody>
      </p:sp>
    </p:spTree>
    <p:extLst>
      <p:ext uri="{BB962C8B-B14F-4D97-AF65-F5344CB8AC3E}">
        <p14:creationId xmlns:p14="http://schemas.microsoft.com/office/powerpoint/2010/main" val="9354897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53</a:t>
            </a:fld>
            <a:endParaRPr lang="en-GB"/>
          </a:p>
        </p:txBody>
      </p:sp>
    </p:spTree>
    <p:extLst>
      <p:ext uri="{BB962C8B-B14F-4D97-AF65-F5344CB8AC3E}">
        <p14:creationId xmlns:p14="http://schemas.microsoft.com/office/powerpoint/2010/main" val="3335059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54</a:t>
            </a:fld>
            <a:endParaRPr lang="en-GB"/>
          </a:p>
        </p:txBody>
      </p:sp>
    </p:spTree>
    <p:extLst>
      <p:ext uri="{BB962C8B-B14F-4D97-AF65-F5344CB8AC3E}">
        <p14:creationId xmlns:p14="http://schemas.microsoft.com/office/powerpoint/2010/main" val="725529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020B8BBD-3F7C-48B2-977D-232CA1527278}" type="slidenum">
              <a:rPr lang="en-GB" smtClean="0"/>
              <a:t>55</a:t>
            </a:fld>
            <a:endParaRPr lang="en-GB"/>
          </a:p>
        </p:txBody>
      </p:sp>
    </p:spTree>
    <p:extLst>
      <p:ext uri="{BB962C8B-B14F-4D97-AF65-F5344CB8AC3E}">
        <p14:creationId xmlns:p14="http://schemas.microsoft.com/office/powerpoint/2010/main" val="277753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56</a:t>
            </a:fld>
            <a:endParaRPr lang="en-GB"/>
          </a:p>
        </p:txBody>
      </p:sp>
    </p:spTree>
    <p:extLst>
      <p:ext uri="{BB962C8B-B14F-4D97-AF65-F5344CB8AC3E}">
        <p14:creationId xmlns:p14="http://schemas.microsoft.com/office/powerpoint/2010/main" val="3228887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57</a:t>
            </a:fld>
            <a:endParaRPr lang="en-GB"/>
          </a:p>
        </p:txBody>
      </p:sp>
    </p:spTree>
    <p:extLst>
      <p:ext uri="{BB962C8B-B14F-4D97-AF65-F5344CB8AC3E}">
        <p14:creationId xmlns:p14="http://schemas.microsoft.com/office/powerpoint/2010/main" val="1393726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58</a:t>
            </a:fld>
            <a:endParaRPr lang="en-GB"/>
          </a:p>
        </p:txBody>
      </p:sp>
    </p:spTree>
    <p:extLst>
      <p:ext uri="{BB962C8B-B14F-4D97-AF65-F5344CB8AC3E}">
        <p14:creationId xmlns:p14="http://schemas.microsoft.com/office/powerpoint/2010/main" val="1322261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59</a:t>
            </a:fld>
            <a:endParaRPr lang="en-GB"/>
          </a:p>
        </p:txBody>
      </p:sp>
    </p:spTree>
    <p:extLst>
      <p:ext uri="{BB962C8B-B14F-4D97-AF65-F5344CB8AC3E}">
        <p14:creationId xmlns:p14="http://schemas.microsoft.com/office/powerpoint/2010/main" val="2539600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Who</a:t>
            </a:r>
            <a:r>
              <a:rPr lang="en-GB" dirty="0" smtClean="0"/>
              <a:t> is responsible</a:t>
            </a:r>
            <a:r>
              <a:rPr lang="en-GB" baseline="0" dirty="0" smtClean="0"/>
              <a:t> </a:t>
            </a:r>
            <a:endParaRPr lang="en-GB" dirty="0" smtClean="0"/>
          </a:p>
          <a:p>
            <a:endParaRPr lang="en-GB" dirty="0" smtClean="0"/>
          </a:p>
          <a:p>
            <a:r>
              <a:rPr lang="en-GB" dirty="0" smtClean="0"/>
              <a:t>Potted history …From conception to birth! Long gestation in human</a:t>
            </a:r>
            <a:r>
              <a:rPr lang="en-GB" baseline="0" dirty="0" smtClean="0"/>
              <a:t> terms but actually relatively short in audit terms</a:t>
            </a:r>
            <a:endParaRPr lang="en-GB" dirty="0" smtClean="0"/>
          </a:p>
          <a:p>
            <a:endParaRPr lang="en-GB" dirty="0" smtClean="0"/>
          </a:p>
          <a:p>
            <a:r>
              <a:rPr lang="en-GB" dirty="0" smtClean="0"/>
              <a:t>3 colleges and LSHTM put in a successful</a:t>
            </a:r>
            <a:r>
              <a:rPr lang="en-GB" baseline="0" dirty="0" smtClean="0"/>
              <a:t> bid</a:t>
            </a:r>
          </a:p>
          <a:p>
            <a:endParaRPr lang="en-GB" dirty="0" smtClean="0"/>
          </a:p>
          <a:p>
            <a:r>
              <a:rPr lang="en-GB" dirty="0" smtClean="0"/>
              <a:t>Northern Ireland</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funded the project for three years in the first instance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HQIP – same governance as </a:t>
            </a:r>
            <a:r>
              <a:rPr lang="en-GB" dirty="0" smtClean="0"/>
              <a:t>Maternal, Newborn and Infant Clinical Outcome Review Programme</a:t>
            </a:r>
            <a:r>
              <a:rPr lang="en-GB" baseline="0" dirty="0" smtClean="0"/>
              <a:t>, NNAP and PMRT:  </a:t>
            </a:r>
            <a:r>
              <a:rPr lang="en-GB" b="1" dirty="0" smtClean="0"/>
              <a:t>Maternal, Newborn and Child Health Procurement Framework Agreement . </a:t>
            </a:r>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a:t>
            </a:fld>
            <a:endParaRPr lang="en-GB"/>
          </a:p>
        </p:txBody>
      </p:sp>
    </p:spTree>
    <p:extLst>
      <p:ext uri="{BB962C8B-B14F-4D97-AF65-F5344CB8AC3E}">
        <p14:creationId xmlns:p14="http://schemas.microsoft.com/office/powerpoint/2010/main" val="41875814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60</a:t>
            </a:fld>
            <a:endParaRPr lang="en-GB"/>
          </a:p>
        </p:txBody>
      </p:sp>
    </p:spTree>
    <p:extLst>
      <p:ext uri="{BB962C8B-B14F-4D97-AF65-F5344CB8AC3E}">
        <p14:creationId xmlns:p14="http://schemas.microsoft.com/office/powerpoint/2010/main" val="2955755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61</a:t>
            </a:fld>
            <a:endParaRPr lang="en-GB"/>
          </a:p>
        </p:txBody>
      </p:sp>
    </p:spTree>
    <p:extLst>
      <p:ext uri="{BB962C8B-B14F-4D97-AF65-F5344CB8AC3E}">
        <p14:creationId xmlns:p14="http://schemas.microsoft.com/office/powerpoint/2010/main" val="1400352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62</a:t>
            </a:fld>
            <a:endParaRPr lang="en-GB"/>
          </a:p>
        </p:txBody>
      </p:sp>
    </p:spTree>
    <p:extLst>
      <p:ext uri="{BB962C8B-B14F-4D97-AF65-F5344CB8AC3E}">
        <p14:creationId xmlns:p14="http://schemas.microsoft.com/office/powerpoint/2010/main" val="29708056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65</a:t>
            </a:fld>
            <a:endParaRPr lang="en-GB"/>
          </a:p>
        </p:txBody>
      </p:sp>
    </p:spTree>
    <p:extLst>
      <p:ext uri="{BB962C8B-B14F-4D97-AF65-F5344CB8AC3E}">
        <p14:creationId xmlns:p14="http://schemas.microsoft.com/office/powerpoint/2010/main" val="11005634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66</a:t>
            </a:fld>
            <a:endParaRPr lang="en-GB"/>
          </a:p>
        </p:txBody>
      </p:sp>
    </p:spTree>
    <p:extLst>
      <p:ext uri="{BB962C8B-B14F-4D97-AF65-F5344CB8AC3E}">
        <p14:creationId xmlns:p14="http://schemas.microsoft.com/office/powerpoint/2010/main" val="21113758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67</a:t>
            </a:fld>
            <a:endParaRPr lang="en-GB"/>
          </a:p>
        </p:txBody>
      </p:sp>
    </p:spTree>
    <p:extLst>
      <p:ext uri="{BB962C8B-B14F-4D97-AF65-F5344CB8AC3E}">
        <p14:creationId xmlns:p14="http://schemas.microsoft.com/office/powerpoint/2010/main" val="1835237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68</a:t>
            </a:fld>
            <a:endParaRPr lang="en-GB"/>
          </a:p>
        </p:txBody>
      </p:sp>
    </p:spTree>
    <p:extLst>
      <p:ext uri="{BB962C8B-B14F-4D97-AF65-F5344CB8AC3E}">
        <p14:creationId xmlns:p14="http://schemas.microsoft.com/office/powerpoint/2010/main" val="11457733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0B8BBD-3F7C-48B2-977D-232CA1527278}" type="slidenum">
              <a:rPr lang="en-GB" smtClean="0"/>
              <a:t>70</a:t>
            </a:fld>
            <a:endParaRPr lang="en-GB"/>
          </a:p>
        </p:txBody>
      </p:sp>
    </p:spTree>
    <p:extLst>
      <p:ext uri="{BB962C8B-B14F-4D97-AF65-F5344CB8AC3E}">
        <p14:creationId xmlns:p14="http://schemas.microsoft.com/office/powerpoint/2010/main" val="27895658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72</a:t>
            </a:fld>
            <a:endParaRPr lang="en-GB"/>
          </a:p>
        </p:txBody>
      </p:sp>
    </p:spTree>
    <p:extLst>
      <p:ext uri="{BB962C8B-B14F-4D97-AF65-F5344CB8AC3E}">
        <p14:creationId xmlns:p14="http://schemas.microsoft.com/office/powerpoint/2010/main" val="6895257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77</a:t>
            </a:fld>
            <a:endParaRPr lang="en-GB"/>
          </a:p>
        </p:txBody>
      </p:sp>
    </p:spTree>
    <p:extLst>
      <p:ext uri="{BB962C8B-B14F-4D97-AF65-F5344CB8AC3E}">
        <p14:creationId xmlns:p14="http://schemas.microsoft.com/office/powerpoint/2010/main" val="69017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7</a:t>
            </a:fld>
            <a:endParaRPr lang="en-GB"/>
          </a:p>
        </p:txBody>
      </p:sp>
    </p:spTree>
    <p:extLst>
      <p:ext uri="{BB962C8B-B14F-4D97-AF65-F5344CB8AC3E}">
        <p14:creationId xmlns:p14="http://schemas.microsoft.com/office/powerpoint/2010/main" val="9811488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80</a:t>
            </a:fld>
            <a:endParaRPr lang="en-GB"/>
          </a:p>
        </p:txBody>
      </p:sp>
    </p:spTree>
    <p:extLst>
      <p:ext uri="{BB962C8B-B14F-4D97-AF65-F5344CB8AC3E}">
        <p14:creationId xmlns:p14="http://schemas.microsoft.com/office/powerpoint/2010/main" val="3175303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82</a:t>
            </a:fld>
            <a:endParaRPr lang="en-GB"/>
          </a:p>
        </p:txBody>
      </p:sp>
    </p:spTree>
    <p:extLst>
      <p:ext uri="{BB962C8B-B14F-4D97-AF65-F5344CB8AC3E}">
        <p14:creationId xmlns:p14="http://schemas.microsoft.com/office/powerpoint/2010/main" val="4576048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83</a:t>
            </a:fld>
            <a:endParaRPr lang="en-GB"/>
          </a:p>
        </p:txBody>
      </p:sp>
    </p:spTree>
    <p:extLst>
      <p:ext uri="{BB962C8B-B14F-4D97-AF65-F5344CB8AC3E}">
        <p14:creationId xmlns:p14="http://schemas.microsoft.com/office/powerpoint/2010/main" val="32297655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84</a:t>
            </a:fld>
            <a:endParaRPr lang="en-GB"/>
          </a:p>
        </p:txBody>
      </p:sp>
    </p:spTree>
    <p:extLst>
      <p:ext uri="{BB962C8B-B14F-4D97-AF65-F5344CB8AC3E}">
        <p14:creationId xmlns:p14="http://schemas.microsoft.com/office/powerpoint/2010/main" val="29446971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85</a:t>
            </a:fld>
            <a:endParaRPr lang="en-GB"/>
          </a:p>
        </p:txBody>
      </p:sp>
    </p:spTree>
    <p:extLst>
      <p:ext uri="{BB962C8B-B14F-4D97-AF65-F5344CB8AC3E}">
        <p14:creationId xmlns:p14="http://schemas.microsoft.com/office/powerpoint/2010/main" val="12087041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86</a:t>
            </a:fld>
            <a:endParaRPr lang="en-GB"/>
          </a:p>
        </p:txBody>
      </p:sp>
    </p:spTree>
    <p:extLst>
      <p:ext uri="{BB962C8B-B14F-4D97-AF65-F5344CB8AC3E}">
        <p14:creationId xmlns:p14="http://schemas.microsoft.com/office/powerpoint/2010/main" val="21206925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87</a:t>
            </a:fld>
            <a:endParaRPr lang="en-GB"/>
          </a:p>
        </p:txBody>
      </p:sp>
    </p:spTree>
    <p:extLst>
      <p:ext uri="{BB962C8B-B14F-4D97-AF65-F5344CB8AC3E}">
        <p14:creationId xmlns:p14="http://schemas.microsoft.com/office/powerpoint/2010/main" val="35779802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88</a:t>
            </a:fld>
            <a:endParaRPr lang="en-GB"/>
          </a:p>
        </p:txBody>
      </p:sp>
    </p:spTree>
    <p:extLst>
      <p:ext uri="{BB962C8B-B14F-4D97-AF65-F5344CB8AC3E}">
        <p14:creationId xmlns:p14="http://schemas.microsoft.com/office/powerpoint/2010/main" val="19427242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89</a:t>
            </a:fld>
            <a:endParaRPr lang="en-GB"/>
          </a:p>
        </p:txBody>
      </p:sp>
    </p:spTree>
    <p:extLst>
      <p:ext uri="{BB962C8B-B14F-4D97-AF65-F5344CB8AC3E}">
        <p14:creationId xmlns:p14="http://schemas.microsoft.com/office/powerpoint/2010/main" val="6783286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102</a:t>
            </a:fld>
            <a:endParaRPr lang="en-GB"/>
          </a:p>
        </p:txBody>
      </p:sp>
    </p:spTree>
    <p:extLst>
      <p:ext uri="{BB962C8B-B14F-4D97-AF65-F5344CB8AC3E}">
        <p14:creationId xmlns:p14="http://schemas.microsoft.com/office/powerpoint/2010/main" val="73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8E1605-2230-4129-AD0D-3D64442EA2C1}" type="slidenum">
              <a:rPr lang="en-GB" smtClean="0"/>
              <a:t>8</a:t>
            </a:fld>
            <a:endParaRPr lang="en-GB"/>
          </a:p>
        </p:txBody>
      </p:sp>
    </p:spTree>
    <p:extLst>
      <p:ext uri="{BB962C8B-B14F-4D97-AF65-F5344CB8AC3E}">
        <p14:creationId xmlns:p14="http://schemas.microsoft.com/office/powerpoint/2010/main" val="346943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B8BBD-3F7C-48B2-977D-232CA1527278}" type="slidenum">
              <a:rPr lang="en-GB" smtClean="0"/>
              <a:t>9</a:t>
            </a:fld>
            <a:endParaRPr lang="en-GB"/>
          </a:p>
        </p:txBody>
      </p:sp>
    </p:spTree>
    <p:extLst>
      <p:ext uri="{BB962C8B-B14F-4D97-AF65-F5344CB8AC3E}">
        <p14:creationId xmlns:p14="http://schemas.microsoft.com/office/powerpoint/2010/main" val="1468453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Cover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
        <p:nvSpPr>
          <p:cNvPr id="15" name="Title 14"/>
          <p:cNvSpPr>
            <a:spLocks noGrp="1"/>
          </p:cNvSpPr>
          <p:nvPr>
            <p:ph type="title" hasCustomPrompt="1"/>
          </p:nvPr>
        </p:nvSpPr>
        <p:spPr>
          <a:xfrm>
            <a:off x="971550" y="2300077"/>
            <a:ext cx="7543800" cy="1325563"/>
          </a:xfrm>
        </p:spPr>
        <p:txBody>
          <a:bodyPr>
            <a:normAutofit/>
          </a:bodyPr>
          <a:lstStyle>
            <a:lvl1pPr>
              <a:defRPr sz="4000" b="1">
                <a:solidFill>
                  <a:schemeClr val="accent1"/>
                </a:solidFill>
              </a:defRPr>
            </a:lvl1pPr>
          </a:lstStyle>
          <a:p>
            <a:r>
              <a:rPr lang="en-US" dirty="0"/>
              <a:t>Click to edit Master </a:t>
            </a:r>
            <a:br>
              <a:rPr lang="en-US" dirty="0"/>
            </a:br>
            <a:r>
              <a:rPr lang="en-US" dirty="0"/>
              <a:t>title style</a:t>
            </a:r>
            <a:endParaRPr lang="en-GB" dirty="0"/>
          </a:p>
        </p:txBody>
      </p:sp>
    </p:spTree>
    <p:extLst>
      <p:ext uri="{BB962C8B-B14F-4D97-AF65-F5344CB8AC3E}">
        <p14:creationId xmlns:p14="http://schemas.microsoft.com/office/powerpoint/2010/main" val="222044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423778"/>
            <a:ext cx="7886700" cy="951612"/>
          </a:xfrm>
        </p:spPr>
        <p:txBody>
          <a:bodyPr anchor="b">
            <a:normAutofit/>
          </a:bodyPr>
          <a:lstStyle>
            <a:lvl1pPr marL="0" indent="0">
              <a:defRPr sz="3000" b="1">
                <a:solidFill>
                  <a:schemeClr val="accent1"/>
                </a:solidFill>
              </a:defRPr>
            </a:lvl1pPr>
          </a:lstStyle>
          <a:p>
            <a:r>
              <a:rPr lang="en-US" dirty="0"/>
              <a:t>Heading for bullet points</a:t>
            </a:r>
          </a:p>
        </p:txBody>
      </p:sp>
      <p:sp>
        <p:nvSpPr>
          <p:cNvPr id="3" name="Content Placeholder 2"/>
          <p:cNvSpPr>
            <a:spLocks noGrp="1"/>
          </p:cNvSpPr>
          <p:nvPr>
            <p:ph idx="1" hasCustomPrompt="1"/>
          </p:nvPr>
        </p:nvSpPr>
        <p:spPr>
          <a:xfrm>
            <a:off x="628650" y="2584175"/>
            <a:ext cx="7886700" cy="3592788"/>
          </a:xfrm>
        </p:spPr>
        <p:txBody>
          <a:bodyPr>
            <a:normAutofit/>
          </a:bodyPr>
          <a:lstStyle>
            <a:lvl1pPr marL="266700" indent="-266700">
              <a:lnSpc>
                <a:spcPct val="100000"/>
              </a:lnSpc>
              <a:spcBef>
                <a:spcPts val="0"/>
              </a:spcBef>
              <a:spcAft>
                <a:spcPts val="600"/>
              </a:spcAft>
              <a:buClr>
                <a:schemeClr val="accent2"/>
              </a:buClr>
              <a:buFont typeface="Symbol" panose="05050102010706020507" pitchFamily="18" charset="2"/>
              <a:buChar char=""/>
              <a:defRPr sz="2400">
                <a:solidFill>
                  <a:schemeClr val="tx2"/>
                </a:solidFill>
              </a:defRPr>
            </a:lvl1pPr>
            <a:lvl2pPr marL="266700" indent="-266700">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stStyle>
          <a:p>
            <a:pPr lvl="0"/>
            <a:r>
              <a:rPr lang="en-US" dirty="0"/>
              <a:t>Ed 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661E95-A2E7-48C9-B5C1-8D72A0DCA9B5}" type="datetime1">
              <a:rPr lang="en-GB" smtClean="0"/>
              <a:t>24/11/2017</a:t>
            </a:fld>
            <a:endParaRPr lang="en-GB"/>
          </a:p>
        </p:txBody>
      </p:sp>
      <p:sp>
        <p:nvSpPr>
          <p:cNvPr id="5" name="Footer Placeholder 4"/>
          <p:cNvSpPr>
            <a:spLocks noGrp="1"/>
          </p:cNvSpPr>
          <p:nvPr>
            <p:ph type="ftr" sz="quarter" idx="11"/>
          </p:nvPr>
        </p:nvSpPr>
        <p:spPr/>
        <p:txBody>
          <a:bodyPr/>
          <a:lstStyle/>
          <a:p>
            <a:r>
              <a:rPr lang="en-GB" smtClean="0"/>
              <a:t>Organisational report 2017</a:t>
            </a:r>
            <a:endParaRPr lang="en-GB"/>
          </a:p>
        </p:txBody>
      </p:sp>
      <p:sp>
        <p:nvSpPr>
          <p:cNvPr id="6" name="Slide Number Placeholder 5"/>
          <p:cNvSpPr>
            <a:spLocks noGrp="1"/>
          </p:cNvSpPr>
          <p:nvPr>
            <p:ph type="sldNum" sz="quarter" idx="12"/>
          </p:nvPr>
        </p:nvSpPr>
        <p:spPr/>
        <p:txBody>
          <a:bodyPr/>
          <a:lstStyle/>
          <a:p>
            <a:fld id="{E5205F5A-6363-438D-A762-6E7D12390F23}" type="slidenum">
              <a:rPr lang="en-GB" smtClean="0"/>
              <a:t>‹#›</a:t>
            </a:fld>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Tree>
    <p:extLst>
      <p:ext uri="{BB962C8B-B14F-4D97-AF65-F5344CB8AC3E}">
        <p14:creationId xmlns:p14="http://schemas.microsoft.com/office/powerpoint/2010/main" val="167354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306A8E-C261-4691-8461-A06FC44FFCB9}" type="datetime1">
              <a:rPr lang="en-GB" smtClean="0"/>
              <a:t>24/11/2017</a:t>
            </a:fld>
            <a:endParaRPr lang="en-GB"/>
          </a:p>
        </p:txBody>
      </p:sp>
      <p:sp>
        <p:nvSpPr>
          <p:cNvPr id="5" name="Footer Placeholder 4"/>
          <p:cNvSpPr>
            <a:spLocks noGrp="1"/>
          </p:cNvSpPr>
          <p:nvPr>
            <p:ph type="ftr" sz="quarter" idx="11"/>
          </p:nvPr>
        </p:nvSpPr>
        <p:spPr/>
        <p:txBody>
          <a:bodyPr/>
          <a:lstStyle/>
          <a:p>
            <a:r>
              <a:rPr lang="en-GB" smtClean="0"/>
              <a:t>Organisational report 2017</a:t>
            </a:r>
            <a:endParaRPr lang="en-GB"/>
          </a:p>
        </p:txBody>
      </p:sp>
      <p:sp>
        <p:nvSpPr>
          <p:cNvPr id="6" name="Slide Number Placeholder 5"/>
          <p:cNvSpPr>
            <a:spLocks noGrp="1"/>
          </p:cNvSpPr>
          <p:nvPr>
            <p:ph type="sldNum" sz="quarter" idx="12"/>
          </p:nvPr>
        </p:nvSpPr>
        <p:spPr/>
        <p:txBody>
          <a:bodyPr/>
          <a:lstStyle/>
          <a:p>
            <a:fld id="{E5205F5A-6363-438D-A762-6E7D12390F23}" type="slidenum">
              <a:rPr lang="en-GB" smtClean="0"/>
              <a:t>‹#›</a:t>
            </a:fld>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
        <p:nvSpPr>
          <p:cNvPr id="14" name="Title 1"/>
          <p:cNvSpPr>
            <a:spLocks noGrp="1"/>
          </p:cNvSpPr>
          <p:nvPr>
            <p:ph type="title" hasCustomPrompt="1"/>
          </p:nvPr>
        </p:nvSpPr>
        <p:spPr>
          <a:xfrm>
            <a:off x="628650" y="1423778"/>
            <a:ext cx="8077200" cy="951612"/>
          </a:xfrm>
        </p:spPr>
        <p:txBody>
          <a:bodyPr anchor="b">
            <a:normAutofit/>
          </a:bodyPr>
          <a:lstStyle>
            <a:lvl1pPr marL="0" indent="0">
              <a:defRPr sz="3000" b="1">
                <a:solidFill>
                  <a:schemeClr val="accent1"/>
                </a:solidFill>
              </a:defRPr>
            </a:lvl1pPr>
          </a:lstStyle>
          <a:p>
            <a:r>
              <a:rPr lang="en-US" dirty="0"/>
              <a:t>Heading for text pages</a:t>
            </a:r>
          </a:p>
        </p:txBody>
      </p:sp>
      <p:sp>
        <p:nvSpPr>
          <p:cNvPr id="15" name="Content Placeholder 2"/>
          <p:cNvSpPr>
            <a:spLocks noGrp="1"/>
          </p:cNvSpPr>
          <p:nvPr>
            <p:ph idx="1" hasCustomPrompt="1"/>
          </p:nvPr>
        </p:nvSpPr>
        <p:spPr>
          <a:xfrm>
            <a:off x="628650" y="2584175"/>
            <a:ext cx="8077200" cy="3592788"/>
          </a:xfrm>
        </p:spPr>
        <p:txBody>
          <a:bodyPr>
            <a:normAutofit/>
          </a:bodyPr>
          <a:lstStyle>
            <a:lvl1pPr marL="0" indent="0">
              <a:lnSpc>
                <a:spcPct val="100000"/>
              </a:lnSpc>
              <a:spcBef>
                <a:spcPts val="0"/>
              </a:spcBef>
              <a:spcAft>
                <a:spcPts val="600"/>
              </a:spcAft>
              <a:buClr>
                <a:schemeClr val="accent2"/>
              </a:buClr>
              <a:buFont typeface="Symbol" panose="05050102010706020507" pitchFamily="18" charset="2"/>
              <a:buNone/>
              <a:defRPr sz="2400">
                <a:solidFill>
                  <a:schemeClr val="tx2"/>
                </a:solidFill>
              </a:defRPr>
            </a:lvl1pPr>
            <a:lvl2pPr marL="0" indent="0">
              <a:lnSpc>
                <a:spcPct val="100000"/>
              </a:lnSpc>
              <a:spcBef>
                <a:spcPts val="0"/>
              </a:spcBef>
              <a:spcAft>
                <a:spcPts val="600"/>
              </a:spcAft>
              <a:buClr>
                <a:schemeClr val="accent2"/>
              </a:buClr>
              <a:buFont typeface="Symbol" panose="05050102010706020507" pitchFamily="18" charset="2"/>
              <a:buNone/>
              <a:defRPr lang="en-US" sz="2400" kern="1200" dirty="0">
                <a:solidFill>
                  <a:schemeClr val="tx2"/>
                </a:solidFill>
                <a:latin typeface="+mn-lt"/>
                <a:ea typeface="+mn-ea"/>
                <a:cs typeface="+mn-cs"/>
              </a:defRPr>
            </a:lvl2pPr>
            <a:lvl3pPr marL="0" indent="0">
              <a:lnSpc>
                <a:spcPct val="100000"/>
              </a:lnSpc>
              <a:spcBef>
                <a:spcPts val="0"/>
              </a:spcBef>
              <a:spcAft>
                <a:spcPts val="600"/>
              </a:spcAft>
              <a:buClr>
                <a:schemeClr val="accent2"/>
              </a:buClr>
              <a:buFont typeface="Symbol" panose="05050102010706020507" pitchFamily="18" charset="2"/>
              <a:buNone/>
              <a:defRPr lang="en-US" sz="2400" kern="1200" dirty="0">
                <a:solidFill>
                  <a:schemeClr val="tx2"/>
                </a:solidFill>
                <a:latin typeface="+mn-lt"/>
                <a:ea typeface="+mn-ea"/>
                <a:cs typeface="+mn-cs"/>
              </a:defRPr>
            </a:lvl3pPr>
            <a:lvl4pPr marL="0" indent="0">
              <a:lnSpc>
                <a:spcPct val="100000"/>
              </a:lnSpc>
              <a:spcBef>
                <a:spcPts val="0"/>
              </a:spcBef>
              <a:spcAft>
                <a:spcPts val="600"/>
              </a:spcAft>
              <a:buClr>
                <a:schemeClr val="accent2"/>
              </a:buClr>
              <a:buFont typeface="Symbol" panose="05050102010706020507" pitchFamily="18" charset="2"/>
              <a:buNone/>
              <a:defRPr lang="en-US" sz="2400" kern="1200" dirty="0">
                <a:solidFill>
                  <a:schemeClr val="tx2"/>
                </a:solidFill>
                <a:latin typeface="+mn-lt"/>
                <a:ea typeface="+mn-ea"/>
                <a:cs typeface="+mn-cs"/>
              </a:defRPr>
            </a:lvl4pPr>
            <a:lvl5pPr marL="0" indent="0">
              <a:lnSpc>
                <a:spcPct val="100000"/>
              </a:lnSpc>
              <a:spcBef>
                <a:spcPts val="0"/>
              </a:spcBef>
              <a:spcAft>
                <a:spcPts val="600"/>
              </a:spcAft>
              <a:buClr>
                <a:schemeClr val="accent2"/>
              </a:buClr>
              <a:buFont typeface="Symbol" panose="05050102010706020507" pitchFamily="18" charset="2"/>
              <a:buNone/>
              <a:defRPr lang="en-US" sz="2400" kern="1200" dirty="0">
                <a:solidFill>
                  <a:schemeClr val="tx2"/>
                </a:solidFill>
                <a:latin typeface="+mn-lt"/>
                <a:ea typeface="+mn-ea"/>
                <a:cs typeface="+mn-cs"/>
              </a:defRPr>
            </a:lvl5pPr>
          </a:lstStyle>
          <a:p>
            <a:pPr lvl="0"/>
            <a:r>
              <a:rPr lang="en-US" dirty="0"/>
              <a:t>Copy to go here for text slides running on and on. Copy to go here for text slides running on and on. Copy to go here for text slides running on and on. Copy to go here for text slides running on and on. Copy to go here for text slides running on and on. </a:t>
            </a:r>
          </a:p>
        </p:txBody>
      </p:sp>
    </p:spTree>
    <p:extLst>
      <p:ext uri="{BB962C8B-B14F-4D97-AF65-F5344CB8AC3E}">
        <p14:creationId xmlns:p14="http://schemas.microsoft.com/office/powerpoint/2010/main" val="2512619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628650" y="1423778"/>
            <a:ext cx="8077200" cy="951612"/>
          </a:xfrm>
        </p:spPr>
        <p:txBody>
          <a:bodyPr anchor="b">
            <a:normAutofit/>
          </a:bodyPr>
          <a:lstStyle>
            <a:lvl1pPr marL="0" indent="0">
              <a:defRPr sz="3000" b="1">
                <a:solidFill>
                  <a:schemeClr val="accent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09132E8E-3284-445E-BDCE-266E9962D4E2}" type="datetime1">
              <a:rPr lang="en-GB" smtClean="0"/>
              <a:t>24/11/2017</a:t>
            </a:fld>
            <a:endParaRPr lang="en-GB"/>
          </a:p>
        </p:txBody>
      </p:sp>
      <p:sp>
        <p:nvSpPr>
          <p:cNvPr id="5" name="Footer Placeholder 4"/>
          <p:cNvSpPr>
            <a:spLocks noGrp="1"/>
          </p:cNvSpPr>
          <p:nvPr>
            <p:ph type="ftr" sz="quarter" idx="11"/>
          </p:nvPr>
        </p:nvSpPr>
        <p:spPr/>
        <p:txBody>
          <a:bodyPr/>
          <a:lstStyle/>
          <a:p>
            <a:r>
              <a:rPr lang="en-GB" smtClean="0"/>
              <a:t>Organisational report 2017</a:t>
            </a:r>
            <a:endParaRPr lang="en-GB"/>
          </a:p>
        </p:txBody>
      </p:sp>
      <p:sp>
        <p:nvSpPr>
          <p:cNvPr id="6" name="Slide Number Placeholder 5"/>
          <p:cNvSpPr>
            <a:spLocks noGrp="1"/>
          </p:cNvSpPr>
          <p:nvPr>
            <p:ph type="sldNum" sz="quarter" idx="12"/>
          </p:nvPr>
        </p:nvSpPr>
        <p:spPr/>
        <p:txBody>
          <a:bodyPr/>
          <a:lstStyle/>
          <a:p>
            <a:fld id="{E5205F5A-6363-438D-A762-6E7D12390F23}" type="slidenum">
              <a:rPr lang="en-GB" smtClean="0"/>
              <a:t>‹#›</a:t>
            </a:fld>
            <a:endParaRPr lang="en-GB"/>
          </a:p>
        </p:txBody>
      </p:sp>
      <p:sp>
        <p:nvSpPr>
          <p:cNvPr id="13" name="Content Placeholder 2"/>
          <p:cNvSpPr>
            <a:spLocks noGrp="1"/>
          </p:cNvSpPr>
          <p:nvPr>
            <p:ph idx="13"/>
          </p:nvPr>
        </p:nvSpPr>
        <p:spPr>
          <a:xfrm>
            <a:off x="628650" y="4267200"/>
            <a:ext cx="8077200" cy="1775791"/>
          </a:xfrm>
        </p:spPr>
        <p:txBody>
          <a:bodyPr>
            <a:norm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smtClean="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smtClean="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smtClean="0">
                <a:solidFill>
                  <a:schemeClr val="tx2"/>
                </a:solidFill>
                <a:latin typeface="+mn-lt"/>
                <a:ea typeface="+mn-ea"/>
                <a:cs typeface="+mn-cs"/>
              </a:defRPr>
            </a:lvl3pPr>
            <a:lvl4pPr marL="0" indent="-228600">
              <a:lnSpc>
                <a:spcPct val="100000"/>
              </a:lnSpc>
              <a:spcBef>
                <a:spcPts val="0"/>
              </a:spcBef>
              <a:spcAft>
                <a:spcPts val="600"/>
              </a:spcAft>
              <a:buFontTx/>
              <a:buBlip>
                <a:blip r:embed="rId2"/>
              </a:buBlip>
              <a:defRPr sz="2400"/>
            </a:lvl4pPr>
            <a:lvl5pPr marL="0" indent="-228600">
              <a:lnSpc>
                <a:spcPct val="100000"/>
              </a:lnSpc>
              <a:spcBef>
                <a:spcPts val="0"/>
              </a:spcBef>
              <a:spcAft>
                <a:spcPts val="600"/>
              </a:spcAft>
              <a:buFontTx/>
              <a:buBlip>
                <a:blip r:embed="rId2"/>
              </a:buBlip>
              <a:defRPr sz="2400"/>
            </a:lvl5pPr>
          </a:lstStyle>
          <a:p>
            <a:pPr lvl="0"/>
            <a:r>
              <a:rPr lang="en-US" dirty="0"/>
              <a:t>Edit Master text styles</a:t>
            </a:r>
          </a:p>
          <a:p>
            <a:pPr lvl="1"/>
            <a:r>
              <a:rPr lang="en-US" dirty="0"/>
              <a:t>Second level</a:t>
            </a:r>
          </a:p>
          <a:p>
            <a:pPr lvl="2"/>
            <a:r>
              <a:rPr lang="en-US" dirty="0"/>
              <a:t>Third level</a:t>
            </a:r>
          </a:p>
        </p:txBody>
      </p:sp>
      <p:sp>
        <p:nvSpPr>
          <p:cNvPr id="14" name="Content Placeholder 2"/>
          <p:cNvSpPr>
            <a:spLocks noGrp="1"/>
          </p:cNvSpPr>
          <p:nvPr>
            <p:ph idx="1"/>
          </p:nvPr>
        </p:nvSpPr>
        <p:spPr>
          <a:xfrm>
            <a:off x="628650" y="2584174"/>
            <a:ext cx="8077200" cy="1590261"/>
          </a:xfrm>
        </p:spPr>
        <p:txBody>
          <a:bodyPr>
            <a:normAutofit/>
          </a:bodyPr>
          <a:lstStyle>
            <a:lvl1pPr marL="0" indent="0">
              <a:lnSpc>
                <a:spcPct val="100000"/>
              </a:lnSpc>
              <a:spcBef>
                <a:spcPts val="0"/>
              </a:spcBef>
              <a:spcAft>
                <a:spcPts val="600"/>
              </a:spcAft>
              <a:buFont typeface="Arial" panose="020B0604020202020204" pitchFamily="34" charset="0"/>
              <a:buNone/>
              <a:defRPr sz="2400"/>
            </a:lvl1pPr>
            <a:lvl2pPr marL="0" indent="0">
              <a:lnSpc>
                <a:spcPct val="100000"/>
              </a:lnSpc>
              <a:spcBef>
                <a:spcPts val="0"/>
              </a:spcBef>
              <a:spcAft>
                <a:spcPts val="600"/>
              </a:spcAft>
              <a:buFont typeface="Arial" panose="020B0604020202020204" pitchFamily="34" charset="0"/>
              <a:buNone/>
              <a:defRPr sz="2400"/>
            </a:lvl2pPr>
            <a:lvl3pPr marL="0" indent="0">
              <a:lnSpc>
                <a:spcPct val="100000"/>
              </a:lnSpc>
              <a:spcBef>
                <a:spcPts val="0"/>
              </a:spcBef>
              <a:spcAft>
                <a:spcPts val="600"/>
              </a:spcAft>
              <a:buFont typeface="Arial" panose="020B0604020202020204" pitchFamily="34" charset="0"/>
              <a:buNone/>
              <a:defRPr sz="2400"/>
            </a:lvl3pPr>
            <a:lvl4pPr marL="0" indent="0">
              <a:lnSpc>
                <a:spcPct val="100000"/>
              </a:lnSpc>
              <a:spcBef>
                <a:spcPts val="0"/>
              </a:spcBef>
              <a:spcAft>
                <a:spcPts val="600"/>
              </a:spcAft>
              <a:buFont typeface="Arial" panose="020B0604020202020204" pitchFamily="34" charset="0"/>
              <a:buNone/>
              <a:defRPr sz="2400"/>
            </a:lvl4pPr>
            <a:lvl5pPr marL="0" indent="0">
              <a:lnSpc>
                <a:spcPct val="100000"/>
              </a:lnSpc>
              <a:spcBef>
                <a:spcPts val="0"/>
              </a:spcBef>
              <a:spcAft>
                <a:spcPts val="600"/>
              </a:spcAft>
              <a:buFont typeface="Arial" panose="020B0604020202020204" pitchFamily="34" charset="0"/>
              <a:buNone/>
              <a:defRPr sz="2400"/>
            </a:lvl5pPr>
          </a:lstStyle>
          <a:p>
            <a:pPr lvl="0"/>
            <a:r>
              <a:rPr lang="en-US" dirty="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Tree>
    <p:extLst>
      <p:ext uri="{BB962C8B-B14F-4D97-AF65-F5344CB8AC3E}">
        <p14:creationId xmlns:p14="http://schemas.microsoft.com/office/powerpoint/2010/main" val="80924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Cover/Contac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
        <p:nvSpPr>
          <p:cNvPr id="15" name="Content Placeholder 2"/>
          <p:cNvSpPr>
            <a:spLocks noGrp="1"/>
          </p:cNvSpPr>
          <p:nvPr>
            <p:ph idx="1" hasCustomPrompt="1"/>
          </p:nvPr>
        </p:nvSpPr>
        <p:spPr>
          <a:xfrm>
            <a:off x="819150" y="2946712"/>
            <a:ext cx="7296150" cy="450000"/>
          </a:xfrm>
        </p:spPr>
        <p:txBody>
          <a:bodyPr lIns="0" anchor="ctr">
            <a:normAutofit/>
          </a:bodyPr>
          <a:lstStyle>
            <a:lvl1pPr marL="0" indent="0">
              <a:lnSpc>
                <a:spcPct val="100000"/>
              </a:lnSpc>
              <a:spcBef>
                <a:spcPts val="0"/>
              </a:spcBef>
              <a:spcAft>
                <a:spcPts val="600"/>
              </a:spcAft>
              <a:buFont typeface="Arial" panose="020B0604020202020204" pitchFamily="34" charset="0"/>
              <a:buNone/>
              <a:defRPr sz="2400" baseline="0"/>
            </a:lvl1pPr>
            <a:lvl2pPr marL="0" indent="0">
              <a:lnSpc>
                <a:spcPct val="100000"/>
              </a:lnSpc>
              <a:spcBef>
                <a:spcPts val="0"/>
              </a:spcBef>
              <a:spcAft>
                <a:spcPts val="600"/>
              </a:spcAft>
              <a:buFont typeface="Arial" panose="020B0604020202020204" pitchFamily="34" charset="0"/>
              <a:buNone/>
              <a:defRPr sz="2400"/>
            </a:lvl2pPr>
            <a:lvl3pPr marL="0" indent="0">
              <a:lnSpc>
                <a:spcPct val="100000"/>
              </a:lnSpc>
              <a:spcBef>
                <a:spcPts val="0"/>
              </a:spcBef>
              <a:spcAft>
                <a:spcPts val="600"/>
              </a:spcAft>
              <a:buFont typeface="Arial" panose="020B0604020202020204" pitchFamily="34" charset="0"/>
              <a:buNone/>
              <a:defRPr sz="2400"/>
            </a:lvl3pPr>
            <a:lvl4pPr marL="0" indent="0">
              <a:lnSpc>
                <a:spcPct val="100000"/>
              </a:lnSpc>
              <a:spcBef>
                <a:spcPts val="0"/>
              </a:spcBef>
              <a:spcAft>
                <a:spcPts val="600"/>
              </a:spcAft>
              <a:buFont typeface="Arial" panose="020B0604020202020204" pitchFamily="34" charset="0"/>
              <a:buNone/>
              <a:defRPr sz="2400"/>
            </a:lvl4pPr>
            <a:lvl5pPr marL="0" indent="0">
              <a:lnSpc>
                <a:spcPct val="100000"/>
              </a:lnSpc>
              <a:spcBef>
                <a:spcPts val="0"/>
              </a:spcBef>
              <a:spcAft>
                <a:spcPts val="600"/>
              </a:spcAft>
              <a:buFont typeface="Arial" panose="020B0604020202020204" pitchFamily="34" charset="0"/>
              <a:buNone/>
              <a:defRPr sz="2400"/>
            </a:lvl5pPr>
          </a:lstStyle>
          <a:p>
            <a:pPr lvl="0"/>
            <a:r>
              <a:rPr lang="en-US" dirty="0" err="1"/>
              <a:t>Firstname</a:t>
            </a:r>
            <a:r>
              <a:rPr lang="en-US" dirty="0"/>
              <a:t> Surname</a:t>
            </a:r>
          </a:p>
        </p:txBody>
      </p:sp>
      <p:sp>
        <p:nvSpPr>
          <p:cNvPr id="16" name="Content Placeholder 2"/>
          <p:cNvSpPr>
            <a:spLocks noGrp="1"/>
          </p:cNvSpPr>
          <p:nvPr>
            <p:ph idx="13" hasCustomPrompt="1"/>
          </p:nvPr>
        </p:nvSpPr>
        <p:spPr>
          <a:xfrm>
            <a:off x="819150" y="3423791"/>
            <a:ext cx="7296150" cy="450000"/>
          </a:xfrm>
        </p:spPr>
        <p:txBody>
          <a:bodyPr lIns="0" anchor="ctr">
            <a:normAutofit/>
          </a:bodyPr>
          <a:lstStyle>
            <a:lvl1pPr marL="0" indent="0">
              <a:lnSpc>
                <a:spcPct val="100000"/>
              </a:lnSpc>
              <a:spcBef>
                <a:spcPts val="0"/>
              </a:spcBef>
              <a:spcAft>
                <a:spcPts val="600"/>
              </a:spcAft>
              <a:buFont typeface="Arial" panose="020B0604020202020204" pitchFamily="34" charset="0"/>
              <a:buNone/>
              <a:defRPr sz="2400" baseline="0"/>
            </a:lvl1pPr>
            <a:lvl2pPr marL="0" indent="0">
              <a:lnSpc>
                <a:spcPct val="100000"/>
              </a:lnSpc>
              <a:spcBef>
                <a:spcPts val="0"/>
              </a:spcBef>
              <a:spcAft>
                <a:spcPts val="600"/>
              </a:spcAft>
              <a:buFont typeface="Arial" panose="020B0604020202020204" pitchFamily="34" charset="0"/>
              <a:buNone/>
              <a:defRPr sz="2400"/>
            </a:lvl2pPr>
            <a:lvl3pPr marL="0" indent="0">
              <a:lnSpc>
                <a:spcPct val="100000"/>
              </a:lnSpc>
              <a:spcBef>
                <a:spcPts val="0"/>
              </a:spcBef>
              <a:spcAft>
                <a:spcPts val="600"/>
              </a:spcAft>
              <a:buFont typeface="Arial" panose="020B0604020202020204" pitchFamily="34" charset="0"/>
              <a:buNone/>
              <a:defRPr sz="2400"/>
            </a:lvl3pPr>
            <a:lvl4pPr marL="0" indent="0">
              <a:lnSpc>
                <a:spcPct val="100000"/>
              </a:lnSpc>
              <a:spcBef>
                <a:spcPts val="0"/>
              </a:spcBef>
              <a:spcAft>
                <a:spcPts val="600"/>
              </a:spcAft>
              <a:buFont typeface="Arial" panose="020B0604020202020204" pitchFamily="34" charset="0"/>
              <a:buNone/>
              <a:defRPr sz="2400"/>
            </a:lvl4pPr>
            <a:lvl5pPr marL="0" indent="0">
              <a:lnSpc>
                <a:spcPct val="100000"/>
              </a:lnSpc>
              <a:spcBef>
                <a:spcPts val="0"/>
              </a:spcBef>
              <a:spcAft>
                <a:spcPts val="600"/>
              </a:spcAft>
              <a:buFont typeface="Arial" panose="020B0604020202020204" pitchFamily="34" charset="0"/>
              <a:buNone/>
              <a:defRPr sz="2400"/>
            </a:lvl5pPr>
          </a:lstStyle>
          <a:p>
            <a:pPr lvl="0"/>
            <a:r>
              <a:rPr lang="en-US" dirty="0"/>
              <a:t>email@rcog.org.uk</a:t>
            </a:r>
          </a:p>
        </p:txBody>
      </p:sp>
      <p:sp>
        <p:nvSpPr>
          <p:cNvPr id="17" name="Content Placeholder 2"/>
          <p:cNvSpPr>
            <a:spLocks noGrp="1"/>
          </p:cNvSpPr>
          <p:nvPr>
            <p:ph idx="14" hasCustomPrompt="1"/>
          </p:nvPr>
        </p:nvSpPr>
        <p:spPr>
          <a:xfrm>
            <a:off x="819150" y="3887617"/>
            <a:ext cx="7296150" cy="450000"/>
          </a:xfrm>
        </p:spPr>
        <p:txBody>
          <a:bodyPr lIns="0" anchor="ctr">
            <a:normAutofit/>
          </a:bodyPr>
          <a:lstStyle>
            <a:lvl1pPr marL="0" indent="0">
              <a:lnSpc>
                <a:spcPct val="100000"/>
              </a:lnSpc>
              <a:spcBef>
                <a:spcPts val="0"/>
              </a:spcBef>
              <a:spcAft>
                <a:spcPts val="600"/>
              </a:spcAft>
              <a:buFont typeface="Arial" panose="020B0604020202020204" pitchFamily="34" charset="0"/>
              <a:buNone/>
              <a:defRPr sz="2400" baseline="0"/>
            </a:lvl1pPr>
            <a:lvl2pPr marL="0" indent="0">
              <a:lnSpc>
                <a:spcPct val="100000"/>
              </a:lnSpc>
              <a:spcBef>
                <a:spcPts val="0"/>
              </a:spcBef>
              <a:spcAft>
                <a:spcPts val="600"/>
              </a:spcAft>
              <a:buFont typeface="Arial" panose="020B0604020202020204" pitchFamily="34" charset="0"/>
              <a:buNone/>
              <a:defRPr sz="2400"/>
            </a:lvl2pPr>
            <a:lvl3pPr marL="0" indent="0">
              <a:lnSpc>
                <a:spcPct val="100000"/>
              </a:lnSpc>
              <a:spcBef>
                <a:spcPts val="0"/>
              </a:spcBef>
              <a:spcAft>
                <a:spcPts val="600"/>
              </a:spcAft>
              <a:buFont typeface="Arial" panose="020B0604020202020204" pitchFamily="34" charset="0"/>
              <a:buNone/>
              <a:defRPr sz="2400"/>
            </a:lvl3pPr>
            <a:lvl4pPr marL="0" indent="0">
              <a:lnSpc>
                <a:spcPct val="100000"/>
              </a:lnSpc>
              <a:spcBef>
                <a:spcPts val="0"/>
              </a:spcBef>
              <a:spcAft>
                <a:spcPts val="600"/>
              </a:spcAft>
              <a:buFont typeface="Arial" panose="020B0604020202020204" pitchFamily="34" charset="0"/>
              <a:buNone/>
              <a:defRPr sz="2400"/>
            </a:lvl4pPr>
            <a:lvl5pPr marL="0" indent="0">
              <a:lnSpc>
                <a:spcPct val="100000"/>
              </a:lnSpc>
              <a:spcBef>
                <a:spcPts val="0"/>
              </a:spcBef>
              <a:spcAft>
                <a:spcPts val="600"/>
              </a:spcAft>
              <a:buFont typeface="Arial" panose="020B0604020202020204" pitchFamily="34" charset="0"/>
              <a:buNone/>
              <a:defRPr sz="2400"/>
            </a:lvl5pPr>
          </a:lstStyle>
          <a:p>
            <a:pPr lvl="0"/>
            <a:r>
              <a:rPr lang="en-US" dirty="0"/>
              <a:t>T: 000 0000 0000</a:t>
            </a:r>
          </a:p>
        </p:txBody>
      </p:sp>
      <p:sp>
        <p:nvSpPr>
          <p:cNvPr id="18" name="TextBox 17"/>
          <p:cNvSpPr txBox="1"/>
          <p:nvPr userDrawn="1"/>
        </p:nvSpPr>
        <p:spPr>
          <a:xfrm>
            <a:off x="819150" y="2201135"/>
            <a:ext cx="5143396" cy="492443"/>
          </a:xfrm>
          <a:prstGeom prst="rect">
            <a:avLst/>
          </a:prstGeom>
          <a:noFill/>
        </p:spPr>
        <p:txBody>
          <a:bodyPr wrap="none" lIns="0" rtlCol="0">
            <a:spAutoFit/>
          </a:bodyPr>
          <a:lstStyle/>
          <a:p>
            <a:r>
              <a:rPr lang="en-GB" sz="2600" b="1" dirty="0">
                <a:solidFill>
                  <a:schemeClr val="accent1"/>
                </a:solidFill>
              </a:rPr>
              <a:t>For more information please contact</a:t>
            </a:r>
          </a:p>
        </p:txBody>
      </p:sp>
      <p:sp>
        <p:nvSpPr>
          <p:cNvPr id="8" name="Content Placeholder 2"/>
          <p:cNvSpPr>
            <a:spLocks noGrp="1"/>
          </p:cNvSpPr>
          <p:nvPr>
            <p:ph idx="15" hasCustomPrompt="1"/>
          </p:nvPr>
        </p:nvSpPr>
        <p:spPr>
          <a:xfrm>
            <a:off x="819150" y="4672621"/>
            <a:ext cx="7296150" cy="450000"/>
          </a:xfrm>
        </p:spPr>
        <p:txBody>
          <a:bodyPr lIns="0" anchor="ctr">
            <a:normAutofit/>
          </a:bodyPr>
          <a:lstStyle>
            <a:lvl1pPr marL="0" indent="0">
              <a:lnSpc>
                <a:spcPct val="100000"/>
              </a:lnSpc>
              <a:spcBef>
                <a:spcPts val="0"/>
              </a:spcBef>
              <a:spcAft>
                <a:spcPts val="600"/>
              </a:spcAft>
              <a:buFont typeface="Arial" panose="020B0604020202020204" pitchFamily="34" charset="0"/>
              <a:buNone/>
              <a:defRPr sz="2400" baseline="0"/>
            </a:lvl1pPr>
            <a:lvl2pPr marL="0" indent="0">
              <a:lnSpc>
                <a:spcPct val="100000"/>
              </a:lnSpc>
              <a:spcBef>
                <a:spcPts val="0"/>
              </a:spcBef>
              <a:spcAft>
                <a:spcPts val="600"/>
              </a:spcAft>
              <a:buFont typeface="Arial" panose="020B0604020202020204" pitchFamily="34" charset="0"/>
              <a:buNone/>
              <a:defRPr sz="2400"/>
            </a:lvl2pPr>
            <a:lvl3pPr marL="0" indent="0">
              <a:lnSpc>
                <a:spcPct val="100000"/>
              </a:lnSpc>
              <a:spcBef>
                <a:spcPts val="0"/>
              </a:spcBef>
              <a:spcAft>
                <a:spcPts val="600"/>
              </a:spcAft>
              <a:buFont typeface="Arial" panose="020B0604020202020204" pitchFamily="34" charset="0"/>
              <a:buNone/>
              <a:defRPr sz="2400"/>
            </a:lvl3pPr>
            <a:lvl4pPr marL="0" indent="0">
              <a:lnSpc>
                <a:spcPct val="100000"/>
              </a:lnSpc>
              <a:spcBef>
                <a:spcPts val="0"/>
              </a:spcBef>
              <a:spcAft>
                <a:spcPts val="600"/>
              </a:spcAft>
              <a:buFont typeface="Arial" panose="020B0604020202020204" pitchFamily="34" charset="0"/>
              <a:buNone/>
              <a:defRPr sz="2400"/>
            </a:lvl4pPr>
            <a:lvl5pPr marL="0" indent="0">
              <a:lnSpc>
                <a:spcPct val="100000"/>
              </a:lnSpc>
              <a:spcBef>
                <a:spcPts val="0"/>
              </a:spcBef>
              <a:spcAft>
                <a:spcPts val="600"/>
              </a:spcAft>
              <a:buFont typeface="Arial" panose="020B0604020202020204" pitchFamily="34" charset="0"/>
              <a:buNone/>
              <a:defRPr sz="2400"/>
            </a:lvl5pPr>
          </a:lstStyle>
          <a:p>
            <a:pPr lvl="0"/>
            <a:r>
              <a:rPr lang="en-US" dirty="0"/>
              <a:t>www.www.www</a:t>
            </a:r>
          </a:p>
        </p:txBody>
      </p:sp>
    </p:spTree>
    <p:extLst>
      <p:ext uri="{BB962C8B-B14F-4D97-AF65-F5344CB8AC3E}">
        <p14:creationId xmlns:p14="http://schemas.microsoft.com/office/powerpoint/2010/main" val="2779376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42377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928729"/>
            <a:ext cx="7886700" cy="32482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0B53C-6CFF-4A2E-A238-F60053752DA6}" type="datetime1">
              <a:rPr lang="en-GB" smtClean="0"/>
              <a:t>24/11/2017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Organisational report 2017</a:t>
            </a: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05F5A-6363-438D-A762-6E7D12390F23}" type="slidenum">
              <a:rPr lang="en-GB" smtClean="0"/>
              <a:t>‹#›</a:t>
            </a:fld>
            <a:endParaRPr lang="en-GB"/>
          </a:p>
        </p:txBody>
      </p:sp>
    </p:spTree>
    <p:extLst>
      <p:ext uri="{BB962C8B-B14F-4D97-AF65-F5344CB8AC3E}">
        <p14:creationId xmlns:p14="http://schemas.microsoft.com/office/powerpoint/2010/main" val="4114650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5" r:id="rId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maternityaudit.org.uk/" TargetMode="Externa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aternityaudit.org.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3.tiff"/><Relationship Id="rId7" Type="http://schemas.openxmlformats.org/officeDocument/2006/relationships/image" Target="../media/image46.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1.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8.tiff"/></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7.tiff"/></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maternityaudit.org.uk/"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7.jpg"/><Relationship Id="rId21"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hyperlink" Target="https://www.google.co.uk/url?sa=i&amp;rct=j&amp;q=&amp;esrc=s&amp;source=images&amp;cd=&amp;ved=0ahUKEwi9qpWRiZ_QAhUDPxQKHT2pDo4QjRwIBw&amp;url=https://www.england.nhs.uk/expo/expo2016/exhibition/exhibitors/&amp;psig=AFQjCNFMhvP7UdzVDsHkrST4yZQy_gc08g&amp;ust=1478897628808150" TargetMode="External"/><Relationship Id="rId17" Type="http://schemas.openxmlformats.org/officeDocument/2006/relationships/image" Target="../media/image27.jpg"/><Relationship Id="rId2" Type="http://schemas.openxmlformats.org/officeDocument/2006/relationships/notesSlide" Target="../notesSlides/notesSlide7.xml"/><Relationship Id="rId16" Type="http://schemas.openxmlformats.org/officeDocument/2006/relationships/image" Target="../media/image26.jpeg"/><Relationship Id="rId20"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2.gif"/><Relationship Id="rId5" Type="http://schemas.openxmlformats.org/officeDocument/2006/relationships/image" Target="../media/image19.jpeg"/><Relationship Id="rId15" Type="http://schemas.openxmlformats.org/officeDocument/2006/relationships/image" Target="../media/image25.png"/><Relationship Id="rId10" Type="http://schemas.openxmlformats.org/officeDocument/2006/relationships/image" Target="../media/image15.jpg"/><Relationship Id="rId19"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14.jpeg"/><Relationship Id="rId14" Type="http://schemas.openxmlformats.org/officeDocument/2006/relationships/image" Target="../media/image24.gif"/><Relationship Id="rId22" Type="http://schemas.openxmlformats.org/officeDocument/2006/relationships/image" Target="../media/image3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2813" y="1867243"/>
            <a:ext cx="7909688" cy="2741927"/>
          </a:xfrm>
        </p:spPr>
        <p:txBody>
          <a:bodyPr>
            <a:normAutofit/>
          </a:bodyPr>
          <a:lstStyle/>
          <a:p>
            <a:pPr algn="ctr"/>
            <a:r>
              <a:rPr lang="en-GB" sz="3600" dirty="0" smtClean="0"/>
              <a:t>Coll</a:t>
            </a:r>
            <a:r>
              <a:rPr lang="en-GB" sz="3600" dirty="0" smtClean="0"/>
              <a:t>ated slides presented at the NMPA launch event on 9</a:t>
            </a:r>
            <a:r>
              <a:rPr lang="en-GB" sz="3600" baseline="30000" dirty="0" smtClean="0"/>
              <a:t>th</a:t>
            </a:r>
            <a:r>
              <a:rPr lang="en-GB" sz="3600" dirty="0" smtClean="0"/>
              <a:t> November 2017</a:t>
            </a:r>
            <a:endParaRPr lang="en-GB" sz="3600" dirty="0"/>
          </a:p>
        </p:txBody>
      </p:sp>
      <p:sp>
        <p:nvSpPr>
          <p:cNvPr id="5" name="Content Placeholder 2"/>
          <p:cNvSpPr txBox="1">
            <a:spLocks/>
          </p:cNvSpPr>
          <p:nvPr/>
        </p:nvSpPr>
        <p:spPr>
          <a:xfrm>
            <a:off x="479057" y="3554858"/>
            <a:ext cx="8077200" cy="168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3200" dirty="0" smtClean="0">
              <a:solidFill>
                <a:srgbClr val="00A8A4"/>
              </a:solidFill>
            </a:endParaRPr>
          </a:p>
        </p:txBody>
      </p:sp>
    </p:spTree>
    <p:extLst>
      <p:ext uri="{BB962C8B-B14F-4D97-AF65-F5344CB8AC3E}">
        <p14:creationId xmlns:p14="http://schemas.microsoft.com/office/powerpoint/2010/main" val="4102471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80878"/>
            <a:ext cx="7886700" cy="838357"/>
          </a:xfrm>
        </p:spPr>
        <p:txBody>
          <a:bodyPr/>
          <a:lstStyle/>
          <a:p>
            <a:r>
              <a:rPr lang="en-GB" dirty="0"/>
              <a:t>Timescales</a:t>
            </a:r>
            <a:endParaRPr lang="en-GB" b="1" i="1" dirty="0"/>
          </a:p>
        </p:txBody>
      </p:sp>
      <p:sp>
        <p:nvSpPr>
          <p:cNvPr id="5" name="TextBox 4"/>
          <p:cNvSpPr txBox="1"/>
          <p:nvPr/>
        </p:nvSpPr>
        <p:spPr>
          <a:xfrm>
            <a:off x="628650" y="5355266"/>
            <a:ext cx="3661484" cy="1200329"/>
          </a:xfrm>
          <a:prstGeom prst="rect">
            <a:avLst/>
          </a:prstGeom>
          <a:solidFill>
            <a:schemeClr val="bg1"/>
          </a:solidFill>
          <a:ln>
            <a:solidFill>
              <a:srgbClr val="005A8C"/>
            </a:solidFill>
          </a:ln>
        </p:spPr>
        <p:txBody>
          <a:bodyPr wrap="square" rtlCol="0">
            <a:spAutoFit/>
          </a:bodyPr>
          <a:lstStyle/>
          <a:p>
            <a:r>
              <a:rPr lang="en-GB" dirty="0" smtClean="0"/>
              <a:t>Topics:</a:t>
            </a:r>
            <a:endParaRPr lang="en-GB" dirty="0"/>
          </a:p>
          <a:p>
            <a:pPr marL="342900" indent="-342900">
              <a:buAutoNum type="arabicParenR"/>
            </a:pPr>
            <a:r>
              <a:rPr lang="en-GB" dirty="0"/>
              <a:t>Pregnant or postpartum women admitted to </a:t>
            </a:r>
            <a:r>
              <a:rPr lang="en-GB" dirty="0" smtClean="0"/>
              <a:t>intensive care</a:t>
            </a:r>
            <a:endParaRPr lang="en-GB" dirty="0"/>
          </a:p>
          <a:p>
            <a:pPr marL="342900" indent="-342900">
              <a:buAutoNum type="arabicParenR"/>
            </a:pPr>
            <a:r>
              <a:rPr lang="en-GB" dirty="0"/>
              <a:t>B</a:t>
            </a:r>
            <a:r>
              <a:rPr lang="en-GB" dirty="0" smtClean="0"/>
              <a:t>abies </a:t>
            </a:r>
            <a:r>
              <a:rPr lang="en-GB" dirty="0"/>
              <a:t>admitted to </a:t>
            </a:r>
            <a:r>
              <a:rPr lang="en-GB" dirty="0" smtClean="0"/>
              <a:t>neonatal care</a:t>
            </a:r>
            <a:endParaRPr lang="en-GB" dirty="0">
              <a:solidFill>
                <a:srgbClr val="005A8C"/>
              </a:solidFill>
            </a:endParaRPr>
          </a:p>
        </p:txBody>
      </p:sp>
      <p:sp>
        <p:nvSpPr>
          <p:cNvPr id="6" name="TextBox 5"/>
          <p:cNvSpPr txBox="1"/>
          <p:nvPr/>
        </p:nvSpPr>
        <p:spPr>
          <a:xfrm>
            <a:off x="4648200" y="5355266"/>
            <a:ext cx="3924300" cy="1200329"/>
          </a:xfrm>
          <a:prstGeom prst="rect">
            <a:avLst/>
          </a:prstGeom>
          <a:noFill/>
          <a:ln>
            <a:solidFill>
              <a:srgbClr val="005A8C"/>
            </a:solidFill>
          </a:ln>
        </p:spPr>
        <p:txBody>
          <a:bodyPr wrap="square" rtlCol="0">
            <a:spAutoFit/>
          </a:bodyPr>
          <a:lstStyle/>
          <a:p>
            <a:r>
              <a:rPr lang="en-GB" dirty="0" smtClean="0"/>
              <a:t>Topics:</a:t>
            </a:r>
            <a:endParaRPr lang="en-GB" dirty="0"/>
          </a:p>
          <a:p>
            <a:pPr marL="342900" indent="-342900">
              <a:buAutoNum type="arabicParenR"/>
            </a:pPr>
            <a:r>
              <a:rPr lang="en-GB" dirty="0"/>
              <a:t>Maternal and neonatal blood-stream infections</a:t>
            </a:r>
          </a:p>
          <a:p>
            <a:pPr marL="342900" indent="-342900">
              <a:buAutoNum type="arabicParenR"/>
            </a:pPr>
            <a:r>
              <a:rPr lang="en-GB" dirty="0" smtClean="0"/>
              <a:t>Perinatal mental health</a:t>
            </a:r>
            <a:endParaRPr lang="en-GB" dirty="0">
              <a:solidFill>
                <a:srgbClr val="005A8C"/>
              </a:solidFill>
            </a:endParaRPr>
          </a:p>
        </p:txBody>
      </p:sp>
      <p:graphicFrame>
        <p:nvGraphicFramePr>
          <p:cNvPr id="12" name="Content Placeholder 3"/>
          <p:cNvGraphicFramePr>
            <a:graphicFrameLocks/>
          </p:cNvGraphicFramePr>
          <p:nvPr>
            <p:extLst>
              <p:ext uri="{D42A27DB-BD31-4B8C-83A1-F6EECF244321}">
                <p14:modId xmlns:p14="http://schemas.microsoft.com/office/powerpoint/2010/main" val="2877889242"/>
              </p:ext>
            </p:extLst>
          </p:nvPr>
        </p:nvGraphicFramePr>
        <p:xfrm>
          <a:off x="777239" y="1919235"/>
          <a:ext cx="7985761" cy="2713728"/>
        </p:xfrm>
        <a:graphic>
          <a:graphicData uri="http://schemas.openxmlformats.org/drawingml/2006/table">
            <a:tbl>
              <a:tblPr firstRow="1" firstCol="1" bandRow="1">
                <a:tableStyleId>{0505E3EF-67EA-436B-97B2-0124C06EBD24}</a:tableStyleId>
              </a:tblPr>
              <a:tblGrid>
                <a:gridCol w="2560321">
                  <a:extLst>
                    <a:ext uri="{9D8B030D-6E8A-4147-A177-3AD203B41FA5}">
                      <a16:colId xmlns="" xmlns:a16="http://schemas.microsoft.com/office/drawing/2014/main" val="20000"/>
                    </a:ext>
                  </a:extLst>
                </a:gridCol>
                <a:gridCol w="542544">
                  <a:extLst>
                    <a:ext uri="{9D8B030D-6E8A-4147-A177-3AD203B41FA5}">
                      <a16:colId xmlns="" xmlns:a16="http://schemas.microsoft.com/office/drawing/2014/main" val="20003"/>
                    </a:ext>
                  </a:extLst>
                </a:gridCol>
                <a:gridCol w="542544">
                  <a:extLst>
                    <a:ext uri="{9D8B030D-6E8A-4147-A177-3AD203B41FA5}">
                      <a16:colId xmlns="" xmlns:a16="http://schemas.microsoft.com/office/drawing/2014/main" val="20004"/>
                    </a:ext>
                  </a:extLst>
                </a:gridCol>
                <a:gridCol w="542544">
                  <a:extLst>
                    <a:ext uri="{9D8B030D-6E8A-4147-A177-3AD203B41FA5}">
                      <a16:colId xmlns="" xmlns:a16="http://schemas.microsoft.com/office/drawing/2014/main" val="20005"/>
                    </a:ext>
                  </a:extLst>
                </a:gridCol>
                <a:gridCol w="542544">
                  <a:extLst>
                    <a:ext uri="{9D8B030D-6E8A-4147-A177-3AD203B41FA5}">
                      <a16:colId xmlns="" xmlns:a16="http://schemas.microsoft.com/office/drawing/2014/main" val="20006"/>
                    </a:ext>
                  </a:extLst>
                </a:gridCol>
                <a:gridCol w="542544">
                  <a:extLst>
                    <a:ext uri="{9D8B030D-6E8A-4147-A177-3AD203B41FA5}">
                      <a16:colId xmlns="" xmlns:a16="http://schemas.microsoft.com/office/drawing/2014/main" val="20007"/>
                    </a:ext>
                  </a:extLst>
                </a:gridCol>
                <a:gridCol w="542544">
                  <a:extLst>
                    <a:ext uri="{9D8B030D-6E8A-4147-A177-3AD203B41FA5}">
                      <a16:colId xmlns="" xmlns:a16="http://schemas.microsoft.com/office/drawing/2014/main" val="20008"/>
                    </a:ext>
                  </a:extLst>
                </a:gridCol>
                <a:gridCol w="542544">
                  <a:extLst>
                    <a:ext uri="{9D8B030D-6E8A-4147-A177-3AD203B41FA5}">
                      <a16:colId xmlns="" xmlns:a16="http://schemas.microsoft.com/office/drawing/2014/main" val="20009"/>
                    </a:ext>
                  </a:extLst>
                </a:gridCol>
                <a:gridCol w="542544">
                  <a:extLst>
                    <a:ext uri="{9D8B030D-6E8A-4147-A177-3AD203B41FA5}">
                      <a16:colId xmlns="" xmlns:a16="http://schemas.microsoft.com/office/drawing/2014/main" val="20010"/>
                    </a:ext>
                  </a:extLst>
                </a:gridCol>
                <a:gridCol w="542544">
                  <a:extLst>
                    <a:ext uri="{9D8B030D-6E8A-4147-A177-3AD203B41FA5}">
                      <a16:colId xmlns="" xmlns:a16="http://schemas.microsoft.com/office/drawing/2014/main" val="20011"/>
                    </a:ext>
                  </a:extLst>
                </a:gridCol>
                <a:gridCol w="542544">
                  <a:extLst>
                    <a:ext uri="{9D8B030D-6E8A-4147-A177-3AD203B41FA5}">
                      <a16:colId xmlns="" xmlns:a16="http://schemas.microsoft.com/office/drawing/2014/main" val="20012"/>
                    </a:ext>
                  </a:extLst>
                </a:gridCol>
              </a:tblGrid>
              <a:tr h="528470">
                <a:tc>
                  <a:txBody>
                    <a:bodyPr/>
                    <a:lstStyle/>
                    <a:p>
                      <a:pPr algn="l">
                        <a:lnSpc>
                          <a:spcPts val="1200"/>
                        </a:lnSpc>
                        <a:spcAft>
                          <a:spcPts val="0"/>
                        </a:spcAft>
                      </a:pPr>
                      <a:endParaRPr lang="en-GB" sz="1600" dirty="0">
                        <a:effectLst/>
                        <a:latin typeface="+mn-lt"/>
                        <a:ea typeface="Times New Roman" panose="02020603050405020304" pitchFamily="18" charset="0"/>
                      </a:endParaRPr>
                    </a:p>
                  </a:txBody>
                  <a:tcPr marL="41381" marR="41381" marT="0" marB="0" anchor="ctr"/>
                </a:tc>
                <a:tc gridSpan="4">
                  <a:txBody>
                    <a:bodyPr/>
                    <a:lstStyle/>
                    <a:p>
                      <a:pPr algn="ctr">
                        <a:lnSpc>
                          <a:spcPct val="107000"/>
                        </a:lnSpc>
                        <a:spcAft>
                          <a:spcPts val="800"/>
                        </a:spcAft>
                      </a:pPr>
                      <a:r>
                        <a:rPr lang="en-GB" sz="1800" dirty="0" smtClean="0">
                          <a:effectLst/>
                        </a:rPr>
                        <a:t>2017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gn="ctr">
                        <a:lnSpc>
                          <a:spcPct val="107000"/>
                        </a:lnSpc>
                        <a:spcAft>
                          <a:spcPts val="800"/>
                        </a:spcAft>
                      </a:pPr>
                      <a:r>
                        <a:rPr lang="en-GB" sz="1800" dirty="0" smtClean="0">
                          <a:effectLst/>
                        </a:rPr>
                        <a:t>2018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n-GB" sz="1800" dirty="0" smtClean="0">
                          <a:effectLst/>
                        </a:rPr>
                        <a:t>2019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8470">
                <a:tc>
                  <a:txBody>
                    <a:bodyPr/>
                    <a:lstStyle/>
                    <a:p>
                      <a:pPr algn="l">
                        <a:lnSpc>
                          <a:spcPts val="1200"/>
                        </a:lnSpc>
                        <a:spcAft>
                          <a:spcPts val="0"/>
                        </a:spcAft>
                      </a:pPr>
                      <a:endParaRPr lang="en-GB" sz="1600" dirty="0">
                        <a:effectLst/>
                        <a:latin typeface="+mn-lt"/>
                        <a:ea typeface="Times New Roman" panose="02020603050405020304" pitchFamily="18" charset="0"/>
                      </a:endParaRPr>
                    </a:p>
                  </a:txBody>
                  <a:tcPr marL="41381" marR="41381" marT="0" marB="0" anchor="ctr"/>
                </a:tc>
                <a:tc>
                  <a:txBody>
                    <a:bodyPr/>
                    <a:lstStyle/>
                    <a:p>
                      <a:pPr algn="ctr">
                        <a:lnSpc>
                          <a:spcPct val="107000"/>
                        </a:lnSpc>
                        <a:spcAft>
                          <a:spcPts val="800"/>
                        </a:spcAft>
                      </a:pPr>
                      <a:r>
                        <a:rPr lang="en-GB" sz="1200" dirty="0">
                          <a:effectLst/>
                        </a:rPr>
                        <a:t>Jan-Mar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Apr-Jun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dirty="0">
                          <a:effectLst/>
                        </a:rPr>
                        <a:t>Jul-Sep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Oct-Dec</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Jan-Mar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Apr-Jun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dirty="0">
                          <a:effectLst/>
                        </a:rPr>
                        <a:t>Jul-Sep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dirty="0">
                          <a:effectLst/>
                        </a:rPr>
                        <a:t>Oct-Dec</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dirty="0">
                          <a:effectLst/>
                        </a:rPr>
                        <a:t>Jan-Mar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dirty="0">
                          <a:effectLst/>
                        </a:rPr>
                        <a:t>Apr-Jun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28470">
                <a:tc>
                  <a:txBody>
                    <a:bodyPr/>
                    <a:lstStyle/>
                    <a:p>
                      <a:pPr algn="l">
                        <a:lnSpc>
                          <a:spcPts val="1200"/>
                        </a:lnSpc>
                        <a:spcAft>
                          <a:spcPts val="0"/>
                        </a:spcAft>
                      </a:pPr>
                      <a:r>
                        <a:rPr lang="en-GB" sz="1400" b="0" dirty="0">
                          <a:effectLst/>
                        </a:rPr>
                        <a:t>Organisational survey report</a:t>
                      </a:r>
                      <a:endParaRPr lang="en-GB" sz="1400" b="0" dirty="0">
                        <a:effectLst/>
                        <a:latin typeface="+mn-lt"/>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D2DEEF"/>
                    </a:solidFill>
                  </a:tcP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D2DEEF"/>
                    </a:solidFill>
                  </a:tcPr>
                </a:tc>
                <a:tc>
                  <a:txBody>
                    <a:bodyPr/>
                    <a:lstStyle/>
                    <a:p>
                      <a:pPr algn="ctr">
                        <a:lnSpc>
                          <a:spcPts val="1200"/>
                        </a:lnSpc>
                        <a:spcAft>
                          <a:spcPts val="0"/>
                        </a:spcAft>
                      </a:pPr>
                      <a:r>
                        <a:rPr lang="en-GB" sz="1200" dirty="0" smtClean="0">
                          <a:solidFill>
                            <a:schemeClr val="bg1"/>
                          </a:solidFill>
                          <a:effectLst/>
                        </a:rPr>
                        <a:t>Aug</a:t>
                      </a: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0070C0"/>
                    </a:solidFill>
                  </a:tcP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a:solidFill>
                            <a:schemeClr val="bg1"/>
                          </a:solidFill>
                          <a:effectLst/>
                        </a:rPr>
                        <a:t> </a:t>
                      </a:r>
                      <a:endParaRPr lang="en-GB" sz="120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a:solidFill>
                            <a:schemeClr val="bg1"/>
                          </a:solidFill>
                          <a:effectLst/>
                        </a:rPr>
                        <a:t> </a:t>
                      </a:r>
                      <a:endParaRPr lang="en-GB" sz="120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r>
                        <a:rPr lang="en-GB" sz="1200" dirty="0" smtClean="0">
                          <a:solidFill>
                            <a:schemeClr val="bg1"/>
                          </a:solidFill>
                          <a:effectLst/>
                        </a:rPr>
                        <a:t>Jun</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0070C0"/>
                    </a:solidFill>
                  </a:tcPr>
                </a:tc>
                <a:extLst>
                  <a:ext uri="{0D108BD9-81ED-4DB2-BD59-A6C34878D82A}">
                    <a16:rowId xmlns="" xmlns:a16="http://schemas.microsoft.com/office/drawing/2014/main" val="10001"/>
                  </a:ext>
                </a:extLst>
              </a:tr>
              <a:tr h="599848">
                <a:tc>
                  <a:txBody>
                    <a:bodyPr/>
                    <a:lstStyle/>
                    <a:p>
                      <a:pPr algn="l">
                        <a:lnSpc>
                          <a:spcPts val="1200"/>
                        </a:lnSpc>
                        <a:spcAft>
                          <a:spcPts val="0"/>
                        </a:spcAft>
                      </a:pPr>
                      <a:r>
                        <a:rPr lang="en-GB" sz="1400" b="0" dirty="0" smtClean="0">
                          <a:effectLst/>
                        </a:rPr>
                        <a:t>Continuous clinical </a:t>
                      </a:r>
                      <a:r>
                        <a:rPr lang="en-GB" sz="1400" b="0" dirty="0">
                          <a:effectLst/>
                        </a:rPr>
                        <a:t>audit reports</a:t>
                      </a:r>
                      <a:endParaRPr lang="en-GB" sz="1400" b="0" dirty="0">
                        <a:effectLst/>
                        <a:latin typeface="+mn-lt"/>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050" dirty="0">
                          <a:solidFill>
                            <a:schemeClr val="bg1"/>
                          </a:solidFill>
                          <a:effectLst/>
                        </a:rPr>
                        <a:t> </a:t>
                      </a:r>
                      <a:endParaRPr lang="en-GB" sz="105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050" dirty="0" smtClean="0">
                          <a:solidFill>
                            <a:schemeClr val="bg1"/>
                          </a:solidFill>
                          <a:effectLst/>
                        </a:rPr>
                        <a:t>15/16 </a:t>
                      </a:r>
                      <a:r>
                        <a:rPr lang="en-GB" sz="1050" dirty="0">
                          <a:solidFill>
                            <a:schemeClr val="bg1"/>
                          </a:solidFill>
                          <a:effectLst/>
                        </a:rPr>
                        <a:t>births</a:t>
                      </a:r>
                      <a:endParaRPr lang="en-GB" sz="105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0070C0"/>
                    </a:solidFill>
                  </a:tcPr>
                </a:tc>
                <a:tc>
                  <a:txBody>
                    <a:bodyPr/>
                    <a:lstStyle/>
                    <a:p>
                      <a:pPr algn="ctr">
                        <a:lnSpc>
                          <a:spcPts val="1200"/>
                        </a:lnSpc>
                        <a:spcAft>
                          <a:spcPts val="0"/>
                        </a:spcAft>
                      </a:pPr>
                      <a:r>
                        <a:rPr lang="en-GB" sz="1050" dirty="0">
                          <a:solidFill>
                            <a:schemeClr val="bg1"/>
                          </a:solidFill>
                          <a:effectLst/>
                        </a:rPr>
                        <a:t> </a:t>
                      </a:r>
                      <a:endParaRPr lang="en-GB" sz="105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endParaRPr lang="en-GB" sz="105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D2DEEF"/>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GB" sz="1050" dirty="0">
                          <a:solidFill>
                            <a:schemeClr val="bg1"/>
                          </a:solidFill>
                          <a:effectLst/>
                        </a:rPr>
                        <a:t> </a:t>
                      </a:r>
                      <a:r>
                        <a:rPr lang="en-GB" sz="1050" dirty="0" smtClean="0">
                          <a:solidFill>
                            <a:schemeClr val="bg1"/>
                          </a:solidFill>
                          <a:effectLst/>
                        </a:rPr>
                        <a:t>16/17 births</a:t>
                      </a:r>
                      <a:endParaRPr lang="en-GB" sz="1050" dirty="0" smtClean="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0070C0"/>
                    </a:solidFill>
                  </a:tcPr>
                </a:tc>
                <a:tc>
                  <a:txBody>
                    <a:bodyPr/>
                    <a:lstStyle/>
                    <a:p>
                      <a:pPr algn="ctr">
                        <a:lnSpc>
                          <a:spcPts val="1200"/>
                        </a:lnSpc>
                        <a:spcAft>
                          <a:spcPts val="0"/>
                        </a:spcAft>
                      </a:pPr>
                      <a:r>
                        <a:rPr lang="en-GB" sz="1050" dirty="0">
                          <a:solidFill>
                            <a:schemeClr val="bg1"/>
                          </a:solidFill>
                          <a:effectLst/>
                        </a:rPr>
                        <a:t> </a:t>
                      </a:r>
                      <a:endParaRPr lang="en-GB" sz="105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050" dirty="0">
                          <a:solidFill>
                            <a:schemeClr val="bg1"/>
                          </a:solidFill>
                          <a:effectLst/>
                        </a:rPr>
                        <a:t> </a:t>
                      </a:r>
                      <a:endParaRPr lang="en-GB" sz="105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050" dirty="0" smtClean="0">
                          <a:solidFill>
                            <a:schemeClr val="bg1"/>
                          </a:solidFill>
                          <a:effectLst/>
                        </a:rPr>
                        <a:t>17/18 </a:t>
                      </a:r>
                      <a:r>
                        <a:rPr lang="en-GB" sz="1050" dirty="0">
                          <a:solidFill>
                            <a:schemeClr val="bg1"/>
                          </a:solidFill>
                          <a:effectLst/>
                        </a:rPr>
                        <a:t>births</a:t>
                      </a:r>
                      <a:endParaRPr lang="en-GB" sz="105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0070C0"/>
                    </a:solidFill>
                  </a:tcPr>
                </a:tc>
                <a:extLst>
                  <a:ext uri="{0D108BD9-81ED-4DB2-BD59-A6C34878D82A}">
                    <a16:rowId xmlns="" xmlns:a16="http://schemas.microsoft.com/office/drawing/2014/main" val="10003"/>
                  </a:ext>
                </a:extLst>
              </a:tr>
              <a:tr h="528470">
                <a:tc>
                  <a:txBody>
                    <a:bodyPr/>
                    <a:lstStyle/>
                    <a:p>
                      <a:pPr algn="l">
                        <a:lnSpc>
                          <a:spcPts val="1200"/>
                        </a:lnSpc>
                        <a:spcAft>
                          <a:spcPts val="0"/>
                        </a:spcAft>
                      </a:pPr>
                      <a:r>
                        <a:rPr lang="en-GB" sz="1400" b="0" dirty="0">
                          <a:effectLst/>
                        </a:rPr>
                        <a:t>“Sprint” audit reports</a:t>
                      </a:r>
                      <a:endParaRPr lang="en-GB" sz="1400" b="0" dirty="0">
                        <a:effectLst/>
                        <a:latin typeface="+mn-lt"/>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D2DEEF"/>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endParaRPr lang="en-GB" sz="1200" dirty="0" smtClean="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D2DEE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en-GB" sz="1200" dirty="0">
                          <a:solidFill>
                            <a:schemeClr val="bg1"/>
                          </a:solidFill>
                          <a:effectLst/>
                        </a:rPr>
                        <a:t> </a:t>
                      </a:r>
                      <a:r>
                        <a:rPr lang="en-GB" sz="1200" dirty="0" smtClean="0">
                          <a:solidFill>
                            <a:schemeClr val="bg1"/>
                          </a:solidFill>
                          <a:effectLst/>
                        </a:rPr>
                        <a:t>x2</a:t>
                      </a:r>
                      <a:endParaRPr lang="en-GB" sz="1200" dirty="0" smtClean="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0070C0"/>
                    </a:solidFill>
                  </a:tcP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algn="ctr">
                        <a:lnSpc>
                          <a:spcPts val="1200"/>
                        </a:lnSpc>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Times New Roman" panose="02020603050405020304" pitchFamily="18" charset="0"/>
                      </a:endParaRPr>
                    </a:p>
                  </a:txBody>
                  <a:tcPr marL="41381" marR="41381" marT="0" marB="0" anchor="ct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GB" sz="1200" dirty="0" smtClean="0">
                          <a:solidFill>
                            <a:schemeClr val="bg1"/>
                          </a:solidFill>
                          <a:effectLst/>
                        </a:rPr>
                        <a:t>x2</a:t>
                      </a:r>
                      <a:endParaRPr lang="en-GB" sz="1200" dirty="0" smtClean="0">
                        <a:solidFill>
                          <a:schemeClr val="bg1"/>
                        </a:solidFill>
                        <a:effectLst/>
                        <a:latin typeface="Arial" panose="020B0604020202020204" pitchFamily="34" charset="0"/>
                        <a:ea typeface="Times New Roman" panose="02020603050405020304" pitchFamily="18" charset="0"/>
                      </a:endParaRPr>
                    </a:p>
                  </a:txBody>
                  <a:tcPr marL="41381" marR="41381" marT="0" marB="0" anchor="ctr">
                    <a:solidFill>
                      <a:srgbClr val="0070C0"/>
                    </a:solidFill>
                  </a:tcPr>
                </a:tc>
                <a:extLst>
                  <a:ext uri="{0D108BD9-81ED-4DB2-BD59-A6C34878D82A}">
                    <a16:rowId xmlns="" xmlns:a16="http://schemas.microsoft.com/office/drawing/2014/main" val="10004"/>
                  </a:ext>
                </a:extLst>
              </a:tr>
            </a:tbl>
          </a:graphicData>
        </a:graphic>
      </p:graphicFrame>
      <p:cxnSp>
        <p:nvCxnSpPr>
          <p:cNvPr id="7" name="Straight Arrow Connector 6"/>
          <p:cNvCxnSpPr>
            <a:stCxn id="5" idx="0"/>
          </p:cNvCxnSpPr>
          <p:nvPr/>
        </p:nvCxnSpPr>
        <p:spPr>
          <a:xfrm flipV="1">
            <a:off x="2459392" y="4373880"/>
            <a:ext cx="4307168" cy="98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0"/>
          </p:cNvCxnSpPr>
          <p:nvPr/>
        </p:nvCxnSpPr>
        <p:spPr>
          <a:xfrm flipV="1">
            <a:off x="6610350" y="4373880"/>
            <a:ext cx="1710690" cy="98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34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Breast </a:t>
            </a:r>
            <a:r>
              <a:rPr lang="en-GB" dirty="0"/>
              <a:t>milk at first feed, and at </a:t>
            </a:r>
            <a:r>
              <a:rPr lang="en-GB" dirty="0" smtClean="0"/>
              <a:t>discharge</a:t>
            </a:r>
            <a:endParaRPr lang="en-GB" dirty="0"/>
          </a:p>
        </p:txBody>
      </p:sp>
      <p:sp>
        <p:nvSpPr>
          <p:cNvPr id="6" name="Content Placeholder 2"/>
          <p:cNvSpPr>
            <a:spLocks noGrp="1"/>
          </p:cNvSpPr>
          <p:nvPr>
            <p:ph idx="1"/>
          </p:nvPr>
        </p:nvSpPr>
        <p:spPr>
          <a:xfrm>
            <a:off x="0" y="2187130"/>
            <a:ext cx="2864224" cy="3810257"/>
          </a:xfrm>
        </p:spPr>
        <p:txBody>
          <a:bodyPr>
            <a:normAutofit lnSpcReduction="10000"/>
          </a:bodyPr>
          <a:lstStyle/>
          <a:p>
            <a:pPr marL="0" indent="0">
              <a:buNone/>
            </a:pPr>
            <a:r>
              <a:rPr lang="en-GB" b="1" dirty="0" smtClean="0"/>
              <a:t>Of </a:t>
            </a:r>
            <a:r>
              <a:rPr lang="en-GB" b="1" dirty="0" err="1"/>
              <a:t>liveborn</a:t>
            </a:r>
            <a:r>
              <a:rPr lang="en-GB" b="1" dirty="0"/>
              <a:t> babies </a:t>
            </a:r>
            <a:r>
              <a:rPr lang="en-GB" dirty="0"/>
              <a:t>born between 34+0 and 42+6 weeks of </a:t>
            </a:r>
            <a:r>
              <a:rPr lang="en-GB" dirty="0" smtClean="0"/>
              <a:t>gestation</a:t>
            </a:r>
          </a:p>
          <a:p>
            <a:pPr marL="0" indent="0">
              <a:buNone/>
            </a:pPr>
            <a:r>
              <a:rPr lang="en-GB" dirty="0" smtClean="0"/>
              <a:t>The </a:t>
            </a:r>
            <a:r>
              <a:rPr lang="en-GB" dirty="0"/>
              <a:t>proportion who </a:t>
            </a:r>
            <a:r>
              <a:rPr lang="en-GB" b="1" dirty="0"/>
              <a:t>received any breast milk </a:t>
            </a:r>
            <a:r>
              <a:rPr lang="en-GB" dirty="0"/>
              <a:t>for their first feed, and at discharge from the maternity unit. </a:t>
            </a:r>
          </a:p>
          <a:p>
            <a:pPr marL="0" indent="0">
              <a:buNone/>
            </a:pPr>
            <a:endParaRPr lang="en-GB" dirty="0"/>
          </a:p>
          <a:p>
            <a:pPr marL="0" indent="0">
              <a:buNone/>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172" y="2056327"/>
            <a:ext cx="5876002" cy="427345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29091158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Unplanned </a:t>
            </a:r>
            <a:r>
              <a:rPr lang="en-GB" dirty="0"/>
              <a:t>maternal readmission</a:t>
            </a:r>
          </a:p>
        </p:txBody>
      </p:sp>
      <p:sp>
        <p:nvSpPr>
          <p:cNvPr id="6" name="Content Placeholder 2"/>
          <p:cNvSpPr>
            <a:spLocks noGrp="1"/>
          </p:cNvSpPr>
          <p:nvPr>
            <p:ph idx="1"/>
          </p:nvPr>
        </p:nvSpPr>
        <p:spPr>
          <a:xfrm>
            <a:off x="0" y="2187131"/>
            <a:ext cx="9144000" cy="3592788"/>
          </a:xfrm>
        </p:spPr>
        <p:txBody>
          <a:bodyPr>
            <a:normAutofit/>
          </a:bodyPr>
          <a:lstStyle/>
          <a:p>
            <a:pPr marL="0" indent="0">
              <a:buNone/>
            </a:pPr>
            <a:r>
              <a:rPr lang="en-GB" b="1" dirty="0"/>
              <a:t>What is measured: </a:t>
            </a:r>
            <a:r>
              <a:rPr lang="en-GB" dirty="0"/>
              <a:t>Of women giving birth, those who have an unplanned, overnight readmission to hospital overnight within 42 days of giving birth, excluding those accompanying an unwell baby. </a:t>
            </a:r>
          </a:p>
          <a:p>
            <a:pPr marL="0" indent="0">
              <a:buNone/>
            </a:pPr>
            <a:endParaRPr lang="en-GB" dirty="0"/>
          </a:p>
          <a:p>
            <a:pPr marL="0" indent="0">
              <a:buNone/>
            </a:pPr>
            <a:endParaRPr lang="en-GB" dirty="0"/>
          </a:p>
        </p:txBody>
      </p:sp>
      <p:pic>
        <p:nvPicPr>
          <p:cNvPr id="3" name="Picture 2"/>
          <p:cNvPicPr>
            <a:picLocks noChangeAspect="1"/>
          </p:cNvPicPr>
          <p:nvPr/>
        </p:nvPicPr>
        <p:blipFill>
          <a:blip r:embed="rId2"/>
          <a:stretch>
            <a:fillRect/>
          </a:stretch>
        </p:blipFill>
        <p:spPr>
          <a:xfrm>
            <a:off x="0" y="3699485"/>
            <a:ext cx="9054133" cy="2405881"/>
          </a:xfrm>
          <a:prstGeom prst="rect">
            <a:avLst/>
          </a:prstGeom>
        </p:spPr>
      </p:pic>
    </p:spTree>
    <p:extLst>
      <p:ext uri="{BB962C8B-B14F-4D97-AF65-F5344CB8AC3E}">
        <p14:creationId xmlns:p14="http://schemas.microsoft.com/office/powerpoint/2010/main" val="29505961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Unplanned </a:t>
            </a:r>
            <a:r>
              <a:rPr lang="en-GB" dirty="0"/>
              <a:t>maternal readmission</a:t>
            </a:r>
          </a:p>
        </p:txBody>
      </p:sp>
      <p:sp>
        <p:nvSpPr>
          <p:cNvPr id="6" name="Content Placeholder 2"/>
          <p:cNvSpPr>
            <a:spLocks noGrp="1"/>
          </p:cNvSpPr>
          <p:nvPr>
            <p:ph idx="1"/>
          </p:nvPr>
        </p:nvSpPr>
        <p:spPr>
          <a:xfrm>
            <a:off x="0" y="2187131"/>
            <a:ext cx="2985247" cy="3592788"/>
          </a:xfrm>
        </p:spPr>
        <p:txBody>
          <a:bodyPr>
            <a:normAutofit lnSpcReduction="10000"/>
          </a:bodyPr>
          <a:lstStyle/>
          <a:p>
            <a:pPr marL="0" indent="0">
              <a:buNone/>
            </a:pPr>
            <a:r>
              <a:rPr lang="en-GB" b="1" dirty="0" smtClean="0"/>
              <a:t>Of </a:t>
            </a:r>
            <a:r>
              <a:rPr lang="en-GB" b="1" dirty="0"/>
              <a:t>women </a:t>
            </a:r>
            <a:r>
              <a:rPr lang="en-GB" dirty="0"/>
              <a:t>giving </a:t>
            </a:r>
            <a:r>
              <a:rPr lang="en-GB" dirty="0" smtClean="0"/>
              <a:t>birth </a:t>
            </a:r>
          </a:p>
          <a:p>
            <a:pPr marL="0" indent="0">
              <a:buNone/>
            </a:pPr>
            <a:r>
              <a:rPr lang="en-GB" dirty="0" smtClean="0"/>
              <a:t>The proportion who </a:t>
            </a:r>
            <a:r>
              <a:rPr lang="en-GB" dirty="0"/>
              <a:t>have an </a:t>
            </a:r>
            <a:r>
              <a:rPr lang="en-GB" b="1" dirty="0"/>
              <a:t>unplanned, overnight readmission </a:t>
            </a:r>
            <a:r>
              <a:rPr lang="en-GB" dirty="0"/>
              <a:t>to </a:t>
            </a:r>
            <a:r>
              <a:rPr lang="en-GB" dirty="0" smtClean="0"/>
              <a:t>hospital within </a:t>
            </a:r>
            <a:r>
              <a:rPr lang="en-GB" dirty="0"/>
              <a:t>42 days of giving birth, excluding those accompanying an unwell baby. </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628" y="2094227"/>
            <a:ext cx="5640945" cy="41025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1628681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46091"/>
            <a:ext cx="7886700" cy="951612"/>
          </a:xfrm>
        </p:spPr>
        <p:txBody>
          <a:bodyPr/>
          <a:lstStyle/>
          <a:p>
            <a:r>
              <a:rPr lang="en-GB" dirty="0" smtClean="0"/>
              <a:t>Summary	</a:t>
            </a:r>
            <a:endParaRPr lang="en-GB" dirty="0"/>
          </a:p>
        </p:txBody>
      </p:sp>
      <p:sp>
        <p:nvSpPr>
          <p:cNvPr id="3" name="Content Placeholder 2"/>
          <p:cNvSpPr>
            <a:spLocks noGrp="1"/>
          </p:cNvSpPr>
          <p:nvPr>
            <p:ph idx="1"/>
          </p:nvPr>
        </p:nvSpPr>
        <p:spPr>
          <a:xfrm>
            <a:off x="628650" y="2325757"/>
            <a:ext cx="7886700" cy="3851206"/>
          </a:xfrm>
        </p:spPr>
        <p:txBody>
          <a:bodyPr/>
          <a:lstStyle/>
          <a:p>
            <a:r>
              <a:rPr lang="en-GB" dirty="0" smtClean="0"/>
              <a:t>Risk adjusted results on key measures in maternity and neonatal care </a:t>
            </a:r>
          </a:p>
          <a:p>
            <a:r>
              <a:rPr lang="en-GB" dirty="0" smtClean="0"/>
              <a:t>Full results </a:t>
            </a:r>
            <a:r>
              <a:rPr lang="en-GB" dirty="0" smtClean="0"/>
              <a:t>available on our website </a:t>
            </a:r>
            <a:r>
              <a:rPr lang="en-GB" dirty="0" smtClean="0">
                <a:hlinkClick r:id="rId2"/>
              </a:rPr>
              <a:t>www.maternityaudit.org.uk</a:t>
            </a:r>
            <a:endParaRPr lang="en-GB" dirty="0" smtClean="0"/>
          </a:p>
          <a:p>
            <a:r>
              <a:rPr lang="en-GB" dirty="0" smtClean="0"/>
              <a:t>2016-17 results in </a:t>
            </a:r>
            <a:r>
              <a:rPr lang="en-GB" dirty="0" smtClean="0"/>
              <a:t>Autumn</a:t>
            </a:r>
            <a:r>
              <a:rPr lang="en-GB" dirty="0" smtClean="0"/>
              <a:t> </a:t>
            </a:r>
            <a:r>
              <a:rPr lang="en-GB" dirty="0" smtClean="0"/>
              <a:t>2018</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191" y="4328491"/>
            <a:ext cx="2591584" cy="25926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37" y="4452730"/>
            <a:ext cx="2467398" cy="24684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2652" y="3876349"/>
            <a:ext cx="3218827" cy="3220189"/>
          </a:xfrm>
          <a:prstGeom prst="rect">
            <a:avLst/>
          </a:prstGeom>
        </p:spPr>
      </p:pic>
    </p:spTree>
    <p:extLst>
      <p:ext uri="{BB962C8B-B14F-4D97-AF65-F5344CB8AC3E}">
        <p14:creationId xmlns:p14="http://schemas.microsoft.com/office/powerpoint/2010/main" val="2449916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2813" y="1774778"/>
            <a:ext cx="7909688" cy="905935"/>
          </a:xfrm>
        </p:spPr>
        <p:txBody>
          <a:bodyPr>
            <a:normAutofit/>
          </a:bodyPr>
          <a:lstStyle/>
          <a:p>
            <a:pPr algn="ctr">
              <a:lnSpc>
                <a:spcPct val="50000"/>
              </a:lnSpc>
            </a:pPr>
            <a:r>
              <a:rPr lang="en-GB" sz="3600" dirty="0" smtClean="0"/>
              <a:t>National Maternity and Perinatal Audit</a:t>
            </a:r>
            <a:endParaRPr lang="en-GB" sz="2800" b="0" dirty="0"/>
          </a:p>
        </p:txBody>
      </p:sp>
      <p:sp>
        <p:nvSpPr>
          <p:cNvPr id="5" name="Content Placeholder 2"/>
          <p:cNvSpPr txBox="1">
            <a:spLocks/>
          </p:cNvSpPr>
          <p:nvPr/>
        </p:nvSpPr>
        <p:spPr>
          <a:xfrm>
            <a:off x="479057" y="2680714"/>
            <a:ext cx="8077200" cy="2918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smtClean="0">
                <a:solidFill>
                  <a:schemeClr val="accent2">
                    <a:lumMod val="75000"/>
                  </a:schemeClr>
                </a:solidFill>
              </a:rPr>
              <a:t>Organisational survey 2017</a:t>
            </a:r>
          </a:p>
          <a:p>
            <a:pPr marL="0" indent="0" algn="ctr">
              <a:buNone/>
            </a:pPr>
            <a:endParaRPr lang="en-GB" dirty="0">
              <a:solidFill>
                <a:schemeClr val="accent2">
                  <a:lumMod val="75000"/>
                </a:schemeClr>
              </a:solidFill>
            </a:endParaRPr>
          </a:p>
          <a:p>
            <a:pPr marL="0" indent="0" algn="ctr">
              <a:buNone/>
            </a:pPr>
            <a:r>
              <a:rPr lang="en-GB" dirty="0">
                <a:solidFill>
                  <a:schemeClr val="accent1"/>
                </a:solidFill>
              </a:rPr>
              <a:t>A snapshot of NHS maternity and neonatal services</a:t>
            </a:r>
          </a:p>
          <a:p>
            <a:pPr marL="0" indent="0" algn="ctr">
              <a:buNone/>
            </a:pPr>
            <a:r>
              <a:rPr lang="en-GB" dirty="0">
                <a:solidFill>
                  <a:schemeClr val="accent1"/>
                </a:solidFill>
              </a:rPr>
              <a:t>in England, Scotland and Wales in January </a:t>
            </a:r>
            <a:r>
              <a:rPr lang="en-GB" dirty="0" smtClean="0">
                <a:solidFill>
                  <a:schemeClr val="accent1"/>
                </a:solidFill>
              </a:rPr>
              <a:t>2017</a:t>
            </a:r>
          </a:p>
          <a:p>
            <a:pPr marL="0" indent="0" algn="ctr">
              <a:buNone/>
            </a:pPr>
            <a:endParaRPr lang="en-GB" sz="1600" dirty="0">
              <a:solidFill>
                <a:schemeClr val="accent1"/>
              </a:solidFill>
            </a:endParaRPr>
          </a:p>
        </p:txBody>
      </p:sp>
    </p:spTree>
    <p:extLst>
      <p:ext uri="{BB962C8B-B14F-4D97-AF65-F5344CB8AC3E}">
        <p14:creationId xmlns:p14="http://schemas.microsoft.com/office/powerpoint/2010/main" val="1469549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30388"/>
            <a:ext cx="7886700" cy="629121"/>
          </a:xfrm>
        </p:spPr>
        <p:txBody>
          <a:bodyPr>
            <a:normAutofit/>
          </a:bodyPr>
          <a:lstStyle/>
          <a:p>
            <a:r>
              <a:rPr lang="en-GB" sz="2800" dirty="0" smtClean="0"/>
              <a:t>Organisational survey aims</a:t>
            </a:r>
            <a:endParaRPr lang="en-GB" sz="2800" dirty="0"/>
          </a:p>
        </p:txBody>
      </p:sp>
      <p:sp>
        <p:nvSpPr>
          <p:cNvPr id="5" name="Content Placeholder 2"/>
          <p:cNvSpPr txBox="1">
            <a:spLocks/>
          </p:cNvSpPr>
          <p:nvPr/>
        </p:nvSpPr>
        <p:spPr>
          <a:xfrm>
            <a:off x="336810" y="4107305"/>
            <a:ext cx="8680242" cy="2136099"/>
          </a:xfrm>
          <a:prstGeom prst="rect">
            <a:avLst/>
          </a:prstGeom>
        </p:spPr>
        <p:txBody>
          <a:bodyPr vert="horz" lIns="91440" tIns="45720" rIns="91440" bIns="45720" rtlCol="0">
            <a:norm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Content Placeholder 5"/>
          <p:cNvSpPr>
            <a:spLocks noGrp="1"/>
          </p:cNvSpPr>
          <p:nvPr>
            <p:ph idx="1"/>
          </p:nvPr>
        </p:nvSpPr>
        <p:spPr>
          <a:xfrm>
            <a:off x="628649" y="2252870"/>
            <a:ext cx="8515351" cy="3697355"/>
          </a:xfrm>
        </p:spPr>
        <p:txBody>
          <a:bodyPr>
            <a:normAutofit/>
          </a:bodyPr>
          <a:lstStyle/>
          <a:p>
            <a:pPr>
              <a:lnSpc>
                <a:spcPct val="150000"/>
              </a:lnSpc>
            </a:pPr>
            <a:r>
              <a:rPr lang="en-GB" dirty="0" smtClean="0"/>
              <a:t>Provide </a:t>
            </a:r>
            <a:r>
              <a:rPr lang="en-GB" dirty="0"/>
              <a:t>context to </a:t>
            </a:r>
            <a:r>
              <a:rPr lang="en-GB" dirty="0" smtClean="0"/>
              <a:t>NMPA clinical audit </a:t>
            </a:r>
            <a:r>
              <a:rPr lang="en-GB" dirty="0"/>
              <a:t>and sprint audits</a:t>
            </a:r>
          </a:p>
          <a:p>
            <a:pPr>
              <a:lnSpc>
                <a:spcPct val="150000"/>
              </a:lnSpc>
            </a:pPr>
            <a:r>
              <a:rPr lang="en-GB" dirty="0" smtClean="0"/>
              <a:t>Identify </a:t>
            </a:r>
            <a:r>
              <a:rPr lang="en-GB" dirty="0"/>
              <a:t>organisational factors which may contribute to variation </a:t>
            </a:r>
            <a:endParaRPr lang="en-GB" dirty="0" smtClean="0"/>
          </a:p>
          <a:p>
            <a:pPr>
              <a:lnSpc>
                <a:spcPct val="150000"/>
              </a:lnSpc>
            </a:pPr>
            <a:r>
              <a:rPr lang="en-GB" dirty="0" smtClean="0"/>
              <a:t>Where </a:t>
            </a:r>
            <a:r>
              <a:rPr lang="en-GB" dirty="0"/>
              <a:t>available, compare to standards/recommendations</a:t>
            </a:r>
          </a:p>
        </p:txBody>
      </p:sp>
      <p:sp>
        <p:nvSpPr>
          <p:cNvPr id="7" name="Footer Placeholder 2"/>
          <p:cNvSpPr>
            <a:spLocks noGrp="1"/>
          </p:cNvSpPr>
          <p:nvPr>
            <p:ph type="ftr" sz="quarter" idx="11"/>
          </p:nvPr>
        </p:nvSpPr>
        <p:spPr>
          <a:xfrm>
            <a:off x="6217920" y="212943"/>
            <a:ext cx="2593702" cy="803058"/>
          </a:xfrm>
        </p:spPr>
        <p:txBody>
          <a:body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1514632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3574978"/>
            <a:ext cx="7886700" cy="5323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endParaRPr lang="en-GB" sz="2800" dirty="0"/>
          </a:p>
        </p:txBody>
      </p:sp>
      <p:sp>
        <p:nvSpPr>
          <p:cNvPr id="5" name="Content Placeholder 2"/>
          <p:cNvSpPr txBox="1">
            <a:spLocks/>
          </p:cNvSpPr>
          <p:nvPr/>
        </p:nvSpPr>
        <p:spPr>
          <a:xfrm>
            <a:off x="336810" y="4107305"/>
            <a:ext cx="8680242" cy="2136099"/>
          </a:xfrm>
          <a:prstGeom prst="rect">
            <a:avLst/>
          </a:prstGeom>
        </p:spPr>
        <p:txBody>
          <a:bodyPr vert="horz" lIns="91440" tIns="45720" rIns="91440" bIns="45720" rtlCol="0">
            <a:norm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7" name="Content Placeholder 5"/>
          <p:cNvSpPr txBox="1">
            <a:spLocks/>
          </p:cNvSpPr>
          <p:nvPr/>
        </p:nvSpPr>
        <p:spPr>
          <a:xfrm>
            <a:off x="628650" y="2547661"/>
            <a:ext cx="8515350" cy="3641097"/>
          </a:xfrm>
          <a:prstGeom prst="rect">
            <a:avLst/>
          </a:prstGeom>
        </p:spPr>
        <p:txBody>
          <a:bodyPr vert="horz" lIns="91440" tIns="45720" rIns="91440" bIns="45720" rtlCol="0">
            <a:norm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smtClean="0"/>
              <a:t>Stakeholder input and reference to recommendations</a:t>
            </a:r>
          </a:p>
          <a:p>
            <a:pPr>
              <a:lnSpc>
                <a:spcPct val="150000"/>
              </a:lnSpc>
            </a:pPr>
            <a:r>
              <a:rPr lang="en-GB" dirty="0" smtClean="0"/>
              <a:t>Online </a:t>
            </a:r>
            <a:r>
              <a:rPr lang="en-GB" dirty="0"/>
              <a:t>survey </a:t>
            </a:r>
            <a:endParaRPr lang="en-GB" dirty="0" smtClean="0"/>
          </a:p>
          <a:p>
            <a:pPr>
              <a:lnSpc>
                <a:spcPct val="150000"/>
              </a:lnSpc>
            </a:pPr>
            <a:r>
              <a:rPr lang="en-GB" dirty="0" smtClean="0"/>
              <a:t>Piloted with 9 diverse trusts and boards</a:t>
            </a:r>
          </a:p>
          <a:p>
            <a:pPr>
              <a:lnSpc>
                <a:spcPct val="150000"/>
              </a:lnSpc>
            </a:pPr>
            <a:r>
              <a:rPr lang="en-GB" dirty="0" smtClean="0"/>
              <a:t>Sections completed </a:t>
            </a:r>
            <a:r>
              <a:rPr lang="en-GB" dirty="0"/>
              <a:t>by those deemed locally to be best </a:t>
            </a:r>
            <a:r>
              <a:rPr lang="en-GB" dirty="0" smtClean="0"/>
              <a:t>placed</a:t>
            </a:r>
          </a:p>
        </p:txBody>
      </p:sp>
      <p:sp>
        <p:nvSpPr>
          <p:cNvPr id="3" name="Title 2"/>
          <p:cNvSpPr>
            <a:spLocks noGrp="1"/>
          </p:cNvSpPr>
          <p:nvPr>
            <p:ph type="title"/>
          </p:nvPr>
        </p:nvSpPr>
        <p:spPr>
          <a:xfrm>
            <a:off x="628650" y="1749280"/>
            <a:ext cx="7886700" cy="798381"/>
          </a:xfrm>
        </p:spPr>
        <p:txBody>
          <a:bodyPr>
            <a:normAutofit fontScale="90000"/>
          </a:bodyPr>
          <a:lstStyle/>
          <a:p>
            <a:r>
              <a:rPr lang="en-GB" sz="3200" dirty="0" smtClean="0">
                <a:solidFill>
                  <a:srgbClr val="00689D"/>
                </a:solidFill>
              </a:rPr>
              <a:t>Methods</a:t>
            </a:r>
            <a:r>
              <a:rPr lang="en-GB" sz="3200" dirty="0"/>
              <a:t/>
            </a:r>
            <a:br>
              <a:rPr lang="en-GB" sz="3200" dirty="0"/>
            </a:br>
            <a:endParaRPr lang="en-GB" dirty="0"/>
          </a:p>
        </p:txBody>
      </p:sp>
      <p:sp>
        <p:nvSpPr>
          <p:cNvPr id="8"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smtClean="0">
                <a:solidFill>
                  <a:schemeClr val="accent6"/>
                </a:solidFill>
              </a:rPr>
              <a:t>Organisational report 2017</a:t>
            </a:r>
          </a:p>
          <a:p>
            <a:r>
              <a:rPr lang="en-GB" sz="1600" smtClean="0">
                <a:solidFill>
                  <a:schemeClr val="accent6"/>
                </a:solidFill>
              </a:rPr>
              <a:t>#NMPA2017</a:t>
            </a:r>
            <a:endParaRPr lang="en-GB" sz="1600" dirty="0">
              <a:solidFill>
                <a:schemeClr val="accent6"/>
              </a:solidFill>
            </a:endParaRPr>
          </a:p>
        </p:txBody>
      </p:sp>
      <p:sp>
        <p:nvSpPr>
          <p:cNvPr id="9" name="Content Placeholder 5"/>
          <p:cNvSpPr txBox="1">
            <a:spLocks/>
          </p:cNvSpPr>
          <p:nvPr/>
        </p:nvSpPr>
        <p:spPr>
          <a:xfrm>
            <a:off x="3109406" y="5205090"/>
            <a:ext cx="3101079" cy="1201844"/>
          </a:xfrm>
          <a:prstGeom prst="rect">
            <a:avLst/>
          </a:prstGeom>
        </p:spPr>
        <p:txBody>
          <a:bodyPr vert="horz" lIns="91440" tIns="45720" rIns="91440" bIns="45720" rtlCol="0">
            <a:norm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2800" dirty="0" smtClean="0"/>
              <a:t>100</a:t>
            </a:r>
            <a:r>
              <a:rPr lang="en-GB" sz="2800" dirty="0" smtClean="0"/>
              <a:t>%  - </a:t>
            </a:r>
            <a:r>
              <a:rPr lang="en-GB" sz="2800" dirty="0"/>
              <a:t> </a:t>
            </a:r>
            <a:r>
              <a:rPr lang="en-GB" sz="2800" dirty="0" smtClean="0"/>
              <a:t>thank you!</a:t>
            </a:r>
            <a:endParaRPr lang="en-GB" sz="2800" dirty="0"/>
          </a:p>
        </p:txBody>
      </p:sp>
      <p:sp>
        <p:nvSpPr>
          <p:cNvPr id="10" name="Title 2"/>
          <p:cNvSpPr txBox="1">
            <a:spLocks/>
          </p:cNvSpPr>
          <p:nvPr/>
        </p:nvSpPr>
        <p:spPr>
          <a:xfrm>
            <a:off x="628650" y="5390377"/>
            <a:ext cx="7722870" cy="798381"/>
          </a:xfrm>
          <a:prstGeom prst="rect">
            <a:avLst/>
          </a:prstGeom>
        </p:spPr>
        <p:txBody>
          <a:bodyPr vert="horz" lIns="91440" tIns="45720" rIns="91440" bIns="45720" rtlCol="0" anchor="b">
            <a:normAutofit fontScale="90000" lnSpcReduction="1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GB" sz="3200" smtClean="0">
                <a:solidFill>
                  <a:srgbClr val="00689D"/>
                </a:solidFill>
              </a:rPr>
              <a:t>Response rate</a:t>
            </a:r>
            <a:r>
              <a:rPr lang="en-GB" sz="3200" smtClean="0"/>
              <a:t/>
            </a:r>
            <a:br>
              <a:rPr lang="en-GB" sz="3200" smtClean="0"/>
            </a:br>
            <a:endParaRPr lang="en-GB" dirty="0"/>
          </a:p>
        </p:txBody>
      </p:sp>
    </p:spTree>
    <p:extLst>
      <p:ext uri="{BB962C8B-B14F-4D97-AF65-F5344CB8AC3E}">
        <p14:creationId xmlns:p14="http://schemas.microsoft.com/office/powerpoint/2010/main" val="2394597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 y="604052"/>
            <a:ext cx="9144001" cy="6154616"/>
          </a:xfrm>
        </p:spPr>
      </p:pic>
      <p:sp>
        <p:nvSpPr>
          <p:cNvPr id="2" name="Title 1"/>
          <p:cNvSpPr>
            <a:spLocks noGrp="1"/>
          </p:cNvSpPr>
          <p:nvPr>
            <p:ph type="title"/>
          </p:nvPr>
        </p:nvSpPr>
        <p:spPr>
          <a:xfrm>
            <a:off x="0" y="345155"/>
            <a:ext cx="4905622" cy="517793"/>
          </a:xfrm>
          <a:solidFill>
            <a:schemeClr val="bg1"/>
          </a:solidFill>
        </p:spPr>
        <p:txBody>
          <a:bodyPr/>
          <a:lstStyle/>
          <a:p>
            <a:pPr algn="ctr"/>
            <a:r>
              <a:rPr lang="en-GB" dirty="0" smtClean="0"/>
              <a:t>Reporting levels</a:t>
            </a:r>
            <a:endParaRPr lang="en-GB" dirty="0"/>
          </a:p>
        </p:txBody>
      </p:sp>
      <p:sp>
        <p:nvSpPr>
          <p:cNvPr id="5" name="Footer Placeholder 2"/>
          <p:cNvSpPr>
            <a:spLocks noGrp="1"/>
          </p:cNvSpPr>
          <p:nvPr>
            <p:ph type="ftr" sz="quarter" idx="11"/>
          </p:nvPr>
        </p:nvSpPr>
        <p:spPr>
          <a:xfrm>
            <a:off x="6550298" y="0"/>
            <a:ext cx="2593702" cy="604052"/>
          </a:xfrm>
        </p:spPr>
        <p:txBody>
          <a:body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
        <p:nvSpPr>
          <p:cNvPr id="3" name="Rectangle 2"/>
          <p:cNvSpPr/>
          <p:nvPr/>
        </p:nvSpPr>
        <p:spPr>
          <a:xfrm>
            <a:off x="617034" y="862948"/>
            <a:ext cx="1308410" cy="281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8993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3778"/>
            <a:ext cx="7886700" cy="737531"/>
          </a:xfrm>
        </p:spPr>
        <p:txBody>
          <a:bodyPr/>
          <a:lstStyle/>
          <a:p>
            <a:r>
              <a:rPr lang="en-GB" dirty="0" smtClean="0"/>
              <a:t>Themes</a:t>
            </a:r>
            <a:endParaRPr lang="en-GB" dirty="0"/>
          </a:p>
        </p:txBody>
      </p:sp>
      <p:sp>
        <p:nvSpPr>
          <p:cNvPr id="3" name="Content Placeholder 2"/>
          <p:cNvSpPr>
            <a:spLocks noGrp="1"/>
          </p:cNvSpPr>
          <p:nvPr>
            <p:ph idx="1"/>
          </p:nvPr>
        </p:nvSpPr>
        <p:spPr>
          <a:xfrm>
            <a:off x="628650" y="2467797"/>
            <a:ext cx="7886700" cy="3982880"/>
          </a:xfrm>
        </p:spPr>
        <p:txBody>
          <a:bodyPr>
            <a:normAutofit fontScale="92500" lnSpcReduction="10000"/>
          </a:bodyPr>
          <a:lstStyle/>
          <a:p>
            <a:r>
              <a:rPr lang="en-GB" sz="2800" dirty="0" smtClean="0"/>
              <a:t>Settings</a:t>
            </a:r>
          </a:p>
          <a:p>
            <a:endParaRPr lang="en-GB" sz="2800" dirty="0" smtClean="0"/>
          </a:p>
          <a:p>
            <a:r>
              <a:rPr lang="en-GB" sz="2800" dirty="0" smtClean="0"/>
              <a:t>Services</a:t>
            </a:r>
          </a:p>
          <a:p>
            <a:endParaRPr lang="en-GB" sz="2800" dirty="0" smtClean="0"/>
          </a:p>
          <a:p>
            <a:r>
              <a:rPr lang="en-GB" sz="2800" dirty="0" smtClean="0"/>
              <a:t>Staffing</a:t>
            </a:r>
          </a:p>
          <a:p>
            <a:endParaRPr lang="en-GB" sz="2800" dirty="0"/>
          </a:p>
          <a:p>
            <a:pPr marL="0" indent="0">
              <a:buNone/>
            </a:pPr>
            <a:r>
              <a:rPr lang="en-GB" sz="2800" dirty="0" smtClean="0">
                <a:solidFill>
                  <a:srgbClr val="00B0F0"/>
                </a:solidFill>
              </a:rPr>
              <a:t>Snapshot of the organisation of care at start of 2017</a:t>
            </a:r>
          </a:p>
          <a:p>
            <a:pPr marL="0" indent="0">
              <a:buNone/>
            </a:pPr>
            <a:endParaRPr lang="en-GB" sz="2800" dirty="0">
              <a:solidFill>
                <a:srgbClr val="00B0F0"/>
              </a:solidFill>
            </a:endParaRPr>
          </a:p>
          <a:p>
            <a:pPr marL="0" indent="0">
              <a:buNone/>
            </a:pPr>
            <a:r>
              <a:rPr lang="en-GB" sz="2800" dirty="0" smtClean="0">
                <a:solidFill>
                  <a:srgbClr val="00B0F0"/>
                </a:solidFill>
                <a:hlinkClick r:id="rId3"/>
              </a:rPr>
              <a:t>www.maternityaudit.org.uk</a:t>
            </a:r>
            <a:r>
              <a:rPr lang="en-GB" sz="2800" dirty="0" smtClean="0">
                <a:solidFill>
                  <a:srgbClr val="00B0F0"/>
                </a:solidFill>
              </a:rPr>
              <a:t> </a:t>
            </a:r>
            <a:endParaRPr lang="en-GB" sz="2800" dirty="0">
              <a:solidFill>
                <a:srgbClr val="00B0F0"/>
              </a:solidFill>
            </a:endParaRPr>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smtClean="0">
                <a:solidFill>
                  <a:schemeClr val="accent6"/>
                </a:solidFill>
              </a:rPr>
              <a:t>Organisational report 2017</a:t>
            </a:r>
          </a:p>
          <a:p>
            <a:r>
              <a:rPr lang="en-GB" sz="160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3877552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064" y="2853333"/>
            <a:ext cx="2026974" cy="951612"/>
          </a:xfrm>
        </p:spPr>
        <p:txBody>
          <a:bodyPr>
            <a:normAutofit/>
          </a:bodyPr>
          <a:lstStyle/>
          <a:p>
            <a:r>
              <a:rPr lang="en-GB" sz="4000" dirty="0"/>
              <a:t>Settings</a:t>
            </a:r>
            <a:endParaRPr lang="en-GB" sz="3600" dirty="0"/>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smtClean="0">
                <a:solidFill>
                  <a:schemeClr val="accent6"/>
                </a:solidFill>
              </a:rPr>
              <a:t>Organisational report 2017</a:t>
            </a:r>
          </a:p>
          <a:p>
            <a:r>
              <a:rPr lang="en-GB" sz="160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2489152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27" y="1816275"/>
            <a:ext cx="7834766" cy="427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1130158" y="6277811"/>
            <a:ext cx="7777537" cy="402756"/>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07000"/>
              </a:lnSpc>
              <a:spcAft>
                <a:spcPts val="0"/>
              </a:spcAft>
            </a:pPr>
            <a:r>
              <a:rPr lang="en-GB" sz="1600" dirty="0" smtClean="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OU </a:t>
            </a:r>
            <a:r>
              <a:rPr lang="en-GB"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Obstetric </a:t>
            </a:r>
            <a:r>
              <a:rPr lang="en-GB" sz="1600" dirty="0" smtClean="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unit   AMU </a:t>
            </a:r>
            <a:r>
              <a:rPr lang="en-GB"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Alongside </a:t>
            </a:r>
            <a:r>
              <a:rPr lang="en-GB" sz="1600" dirty="0" smtClean="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midwifery unit   FMU </a:t>
            </a:r>
            <a:r>
              <a:rPr lang="en-GB"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Freestanding </a:t>
            </a:r>
            <a:r>
              <a:rPr lang="en-GB" sz="1600" dirty="0" smtClean="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midwifery </a:t>
            </a:r>
            <a:r>
              <a:rPr lang="en-GB"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unit</a:t>
            </a:r>
          </a:p>
          <a:p>
            <a:pPr>
              <a:lnSpc>
                <a:spcPct val="107000"/>
              </a:lnSpc>
              <a:spcAft>
                <a:spcPts val="800"/>
              </a:spcAft>
            </a:pPr>
            <a:r>
              <a:rPr lang="en-GB"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itle 1"/>
          <p:cNvSpPr>
            <a:spLocks noGrp="1"/>
          </p:cNvSpPr>
          <p:nvPr>
            <p:ph type="title"/>
          </p:nvPr>
        </p:nvSpPr>
        <p:spPr>
          <a:xfrm>
            <a:off x="613775" y="1261597"/>
            <a:ext cx="8293920" cy="554678"/>
          </a:xfrm>
        </p:spPr>
        <p:txBody>
          <a:bodyPr>
            <a:normAutofit/>
          </a:bodyPr>
          <a:lstStyle/>
          <a:p>
            <a:pPr algn="ctr"/>
            <a:r>
              <a:rPr lang="en-GB" dirty="0" smtClean="0"/>
              <a:t>Trend in maternity unit types 2007-2017 (England)</a:t>
            </a:r>
            <a:endParaRPr lang="en-GB" dirty="0"/>
          </a:p>
        </p:txBody>
      </p:sp>
      <p:sp>
        <p:nvSpPr>
          <p:cNvPr id="7" name="Footer Placeholder 2"/>
          <p:cNvSpPr>
            <a:spLocks noGrp="1"/>
          </p:cNvSpPr>
          <p:nvPr>
            <p:ph type="ftr" sz="quarter" idx="11"/>
          </p:nvPr>
        </p:nvSpPr>
        <p:spPr>
          <a:xfrm>
            <a:off x="6217920" y="212943"/>
            <a:ext cx="2593702" cy="803058"/>
          </a:xfrm>
        </p:spPr>
        <p:txBody>
          <a:body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1115376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543339" y="1378226"/>
          <a:ext cx="8388626" cy="538700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63464" y="1302707"/>
            <a:ext cx="8354860" cy="528090"/>
          </a:xfrm>
        </p:spPr>
        <p:txBody>
          <a:bodyPr>
            <a:normAutofit/>
          </a:bodyPr>
          <a:lstStyle/>
          <a:p>
            <a:pPr algn="ctr"/>
            <a:r>
              <a:rPr lang="en-GB" dirty="0"/>
              <a:t>Birth settings available </a:t>
            </a:r>
            <a:r>
              <a:rPr lang="en-GB" dirty="0" smtClean="0"/>
              <a:t>per trust/board</a:t>
            </a:r>
            <a:endParaRPr lang="en-GB" dirty="0"/>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3848852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38099" y="-39757"/>
            <a:ext cx="3447223" cy="6891131"/>
          </a:xfrm>
          <a:prstGeom prst="rect">
            <a:avLst/>
          </a:prstGeom>
          <a:ln>
            <a:noFill/>
          </a:ln>
          <a:extLst>
            <a:ext uri="{53640926-AAD7-44D8-BBD7-CCE9431645EC}">
              <a14:shadowObscured xmlns:a14="http://schemas.microsoft.com/office/drawing/2010/main"/>
            </a:ext>
          </a:extLst>
        </p:spPr>
      </p:pic>
      <p:grpSp>
        <p:nvGrpSpPr>
          <p:cNvPr id="8" name="Group 7"/>
          <p:cNvGrpSpPr/>
          <p:nvPr/>
        </p:nvGrpSpPr>
        <p:grpSpPr>
          <a:xfrm>
            <a:off x="3625023" y="3127513"/>
            <a:ext cx="5353877" cy="3730487"/>
            <a:chOff x="3790123" y="3127513"/>
            <a:chExt cx="5353877" cy="3730487"/>
          </a:xfrm>
        </p:grpSpPr>
        <p:pic>
          <p:nvPicPr>
            <p:cNvPr id="5" name="Content Placeholder 3"/>
            <p:cNvPicPr>
              <a:picLocks/>
            </p:cNvPicPr>
            <p:nvPr/>
          </p:nvPicPr>
          <p:blipFill rotWithShape="1">
            <a:blip r:embed="rId4" cstate="print">
              <a:extLst>
                <a:ext uri="{28A0092B-C50C-407E-A947-70E740481C1C}">
                  <a14:useLocalDpi xmlns:a14="http://schemas.microsoft.com/office/drawing/2010/main" val="0"/>
                </a:ext>
              </a:extLst>
            </a:blip>
            <a:srcRect/>
            <a:stretch/>
          </p:blipFill>
          <p:spPr bwMode="auto">
            <a:xfrm>
              <a:off x="3790123" y="3127513"/>
              <a:ext cx="2998020" cy="3721499"/>
            </a:xfrm>
            <a:prstGeom prst="rect">
              <a:avLst/>
            </a:prstGeom>
            <a:ln>
              <a:noFill/>
            </a:ln>
            <a:extLst>
              <a:ext uri="{53640926-AAD7-44D8-BBD7-CCE9431645EC}">
                <a14:shadowObscured xmlns:a14="http://schemas.microsoft.com/office/drawing/2010/main"/>
              </a:ext>
            </a:extLst>
          </p:spPr>
        </p:pic>
        <p:pic>
          <p:nvPicPr>
            <p:cNvPr id="6" name="Content Placeholder 3"/>
            <p:cNvPicPr>
              <a:picLocks/>
            </p:cNvPicPr>
            <p:nvPr/>
          </p:nvPicPr>
          <p:blipFill rotWithShape="1">
            <a:blip r:embed="rId5" cstate="print">
              <a:extLst>
                <a:ext uri="{28A0092B-C50C-407E-A947-70E740481C1C}">
                  <a14:useLocalDpi xmlns:a14="http://schemas.microsoft.com/office/drawing/2010/main" val="0"/>
                </a:ext>
              </a:extLst>
            </a:blip>
            <a:srcRect/>
            <a:stretch/>
          </p:blipFill>
          <p:spPr bwMode="auto">
            <a:xfrm>
              <a:off x="6401319" y="3127513"/>
              <a:ext cx="2742681" cy="3730487"/>
            </a:xfrm>
            <a:prstGeom prst="rect">
              <a:avLst/>
            </a:prstGeom>
            <a:ln>
              <a:noFill/>
            </a:ln>
            <a:extLst>
              <a:ext uri="{53640926-AAD7-44D8-BBD7-CCE9431645EC}">
                <a14:shadowObscured xmlns:a14="http://schemas.microsoft.com/office/drawing/2010/main"/>
              </a:ext>
            </a:extLst>
          </p:spPr>
        </p:pic>
      </p:grpSp>
      <p:pic>
        <p:nvPicPr>
          <p:cNvPr id="9" name="Content Placeholder 3"/>
          <p:cNvPicPr>
            <a:picLocks/>
          </p:cNvPicPr>
          <p:nvPr/>
        </p:nvPicPr>
        <p:blipFill rotWithShape="1">
          <a:blip r:embed="rId6" cstate="print">
            <a:extLst>
              <a:ext uri="{28A0092B-C50C-407E-A947-70E740481C1C}">
                <a14:useLocalDpi xmlns:a14="http://schemas.microsoft.com/office/drawing/2010/main" val="0"/>
              </a:ext>
            </a:extLst>
          </a:blip>
          <a:srcRect/>
          <a:stretch/>
        </p:blipFill>
        <p:spPr bwMode="auto">
          <a:xfrm>
            <a:off x="2482128" y="1492396"/>
            <a:ext cx="3640377" cy="1186644"/>
          </a:xfrm>
          <a:prstGeom prst="rect">
            <a:avLst/>
          </a:prstGeom>
          <a:ln>
            <a:noFill/>
          </a:ln>
          <a:extLst>
            <a:ext uri="{53640926-AAD7-44D8-BBD7-CCE9431645EC}">
              <a14:shadowObscured xmlns:a14="http://schemas.microsoft.com/office/drawing/2010/main"/>
            </a:ext>
          </a:extLst>
        </p:spPr>
      </p:pic>
      <p:pic>
        <p:nvPicPr>
          <p:cNvPr id="10" name="Content Placeholder 3"/>
          <p:cNvPicPr>
            <a:picLocks/>
          </p:cNvPicPr>
          <p:nvPr/>
        </p:nvPicPr>
        <p:blipFill rotWithShape="1">
          <a:blip r:embed="rId7" cstate="print">
            <a:extLst>
              <a:ext uri="{28A0092B-C50C-407E-A947-70E740481C1C}">
                <a14:useLocalDpi xmlns:a14="http://schemas.microsoft.com/office/drawing/2010/main" val="0"/>
              </a:ext>
            </a:extLst>
          </a:blip>
          <a:srcRect/>
          <a:stretch/>
        </p:blipFill>
        <p:spPr bwMode="auto">
          <a:xfrm>
            <a:off x="6000181" y="1501384"/>
            <a:ext cx="3130567" cy="1409437"/>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06247" y="625983"/>
            <a:ext cx="3304461" cy="511370"/>
          </a:xfrm>
          <a:solidFill>
            <a:schemeClr val="bg1"/>
          </a:solidFill>
        </p:spPr>
        <p:txBody>
          <a:bodyPr anchor="ctr">
            <a:noAutofit/>
          </a:bodyPr>
          <a:lstStyle/>
          <a:p>
            <a:pPr algn="ctr"/>
            <a:r>
              <a:rPr lang="en-GB" sz="2800" dirty="0" smtClean="0"/>
              <a:t>Geographical spread </a:t>
            </a:r>
            <a:br>
              <a:rPr lang="en-GB" sz="2800" dirty="0" smtClean="0"/>
            </a:br>
            <a:r>
              <a:rPr lang="en-GB" sz="2800" dirty="0" smtClean="0"/>
              <a:t>maternity unit types</a:t>
            </a:r>
            <a:r>
              <a:rPr lang="en-GB" sz="3200" dirty="0" smtClean="0"/>
              <a:t/>
            </a:r>
            <a:br>
              <a:rPr lang="en-GB" sz="3200" dirty="0" smtClean="0"/>
            </a:br>
            <a:endParaRPr lang="en-GB" sz="3200" dirty="0"/>
          </a:p>
        </p:txBody>
      </p:sp>
      <p:sp>
        <p:nvSpPr>
          <p:cNvPr id="11" name="Footer Placeholder 2"/>
          <p:cNvSpPr>
            <a:spLocks noGrp="1"/>
          </p:cNvSpPr>
          <p:nvPr>
            <p:ph type="ftr" sz="quarter" idx="11"/>
          </p:nvPr>
        </p:nvSpPr>
        <p:spPr>
          <a:xfrm>
            <a:off x="6537046" y="224454"/>
            <a:ext cx="2593702" cy="803058"/>
          </a:xfrm>
        </p:spPr>
        <p:txBody>
          <a:body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99" y="0"/>
            <a:ext cx="1966065" cy="675909"/>
          </a:xfrm>
          <a:prstGeom prst="rect">
            <a:avLst/>
          </a:prstGeom>
        </p:spPr>
      </p:pic>
    </p:spTree>
    <p:extLst>
      <p:ext uri="{BB962C8B-B14F-4D97-AF65-F5344CB8AC3E}">
        <p14:creationId xmlns:p14="http://schemas.microsoft.com/office/powerpoint/2010/main" val="879477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2813" y="1867244"/>
            <a:ext cx="7909688" cy="1492405"/>
          </a:xfrm>
        </p:spPr>
        <p:txBody>
          <a:bodyPr>
            <a:normAutofit/>
          </a:bodyPr>
          <a:lstStyle/>
          <a:p>
            <a:pPr algn="ctr"/>
            <a:r>
              <a:rPr lang="en-GB" sz="3600" dirty="0"/>
              <a:t>Introduction to the </a:t>
            </a:r>
            <a:r>
              <a:rPr lang="en-GB" sz="3600" dirty="0" smtClean="0"/>
              <a:t>National Maternity and Perinatal Audit</a:t>
            </a:r>
            <a:endParaRPr lang="en-GB" sz="3600" dirty="0"/>
          </a:p>
        </p:txBody>
      </p:sp>
      <p:sp>
        <p:nvSpPr>
          <p:cNvPr id="5" name="Content Placeholder 2"/>
          <p:cNvSpPr txBox="1">
            <a:spLocks/>
          </p:cNvSpPr>
          <p:nvPr/>
        </p:nvSpPr>
        <p:spPr>
          <a:xfrm>
            <a:off x="479057" y="3554858"/>
            <a:ext cx="8077200" cy="1686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3200" dirty="0" smtClean="0">
              <a:solidFill>
                <a:srgbClr val="00A8A4"/>
              </a:solidFill>
            </a:endParaRPr>
          </a:p>
        </p:txBody>
      </p:sp>
    </p:spTree>
    <p:extLst>
      <p:ext uri="{BB962C8B-B14F-4D97-AF65-F5344CB8AC3E}">
        <p14:creationId xmlns:p14="http://schemas.microsoft.com/office/powerpoint/2010/main" val="2208878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1834270"/>
          <a:ext cx="9186158" cy="418443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28650" y="1358464"/>
            <a:ext cx="7886700" cy="951612"/>
          </a:xfrm>
        </p:spPr>
        <p:txBody>
          <a:bodyPr>
            <a:normAutofit fontScale="90000"/>
          </a:bodyPr>
          <a:lstStyle/>
          <a:p>
            <a:pPr algn="ctr"/>
            <a:r>
              <a:rPr lang="en-US" sz="3200" dirty="0"/>
              <a:t>Neonatal unit designation </a:t>
            </a:r>
            <a:r>
              <a:rPr lang="en-US" sz="3200" dirty="0" smtClean="0"/>
              <a:t/>
            </a:r>
            <a:br>
              <a:rPr lang="en-US" sz="3200" dirty="0" smtClean="0"/>
            </a:br>
            <a:r>
              <a:rPr lang="en-US" sz="3200" dirty="0" smtClean="0"/>
              <a:t>and </a:t>
            </a:r>
            <a:r>
              <a:rPr lang="en-US" sz="3200" dirty="0"/>
              <a:t>number of births on site</a:t>
            </a:r>
            <a:endParaRPr lang="en-GB" dirty="0"/>
          </a:p>
        </p:txBody>
      </p:sp>
      <p:sp>
        <p:nvSpPr>
          <p:cNvPr id="3" name="Footer Placeholder 2"/>
          <p:cNvSpPr>
            <a:spLocks noGrp="1"/>
          </p:cNvSpPr>
          <p:nvPr>
            <p:ph type="ftr" sz="quarter" idx="11"/>
          </p:nvPr>
        </p:nvSpPr>
        <p:spPr>
          <a:xfrm>
            <a:off x="6217920" y="212943"/>
            <a:ext cx="2593702" cy="803058"/>
          </a:xfrm>
        </p:spPr>
        <p:txBody>
          <a:body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
        <p:nvSpPr>
          <p:cNvPr id="6" name="Text Box 2"/>
          <p:cNvSpPr txBox="1">
            <a:spLocks noChangeArrowheads="1"/>
          </p:cNvSpPr>
          <p:nvPr/>
        </p:nvSpPr>
        <p:spPr bwMode="auto">
          <a:xfrm>
            <a:off x="1026159" y="5980900"/>
            <a:ext cx="7785463" cy="386715"/>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07000"/>
              </a:lnSpc>
              <a:spcAft>
                <a:spcPts val="0"/>
              </a:spcAft>
            </a:pPr>
            <a:r>
              <a:rPr lang="en-GB" sz="16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Special Care Baby Unit		Local Neonatal Unit		Neonatal Intensive Care Unit </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1870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842" y="0"/>
            <a:ext cx="3400112" cy="6821675"/>
          </a:xfrm>
          <a:prstGeom prst="rect">
            <a:avLst/>
          </a:prstGeom>
          <a:ln>
            <a:noFill/>
          </a:ln>
          <a:extLst>
            <a:ext uri="{53640926-AAD7-44D8-BBD7-CCE9431645EC}">
              <a14:shadowObscured xmlns:a14="http://schemas.microsoft.com/office/drawing/2010/main"/>
            </a:ext>
          </a:extLst>
        </p:spPr>
      </p:pic>
      <p:pic>
        <p:nvPicPr>
          <p:cNvPr id="10" name="Content Placeholder 3"/>
          <p:cNvPicPr>
            <a:picLocks/>
          </p:cNvPicPr>
          <p:nvPr/>
        </p:nvPicPr>
        <p:blipFill rotWithShape="1">
          <a:blip r:embed="rId4" cstate="print">
            <a:extLst>
              <a:ext uri="{28A0092B-C50C-407E-A947-70E740481C1C}">
                <a14:useLocalDpi xmlns:a14="http://schemas.microsoft.com/office/drawing/2010/main" val="0"/>
              </a:ext>
            </a:extLst>
          </a:blip>
          <a:srcRect/>
          <a:stretch/>
        </p:blipFill>
        <p:spPr bwMode="auto">
          <a:xfrm>
            <a:off x="6000180" y="1293225"/>
            <a:ext cx="3130567" cy="1409437"/>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98489" y="639299"/>
            <a:ext cx="3199166" cy="376261"/>
          </a:xfrm>
          <a:solidFill>
            <a:schemeClr val="bg1"/>
          </a:solidFill>
        </p:spPr>
        <p:txBody>
          <a:bodyPr anchor="ctr">
            <a:normAutofit fontScale="90000"/>
          </a:bodyPr>
          <a:lstStyle/>
          <a:p>
            <a:pPr algn="ctr"/>
            <a:r>
              <a:rPr lang="en-GB" dirty="0" smtClean="0"/>
              <a:t>Geographical spread </a:t>
            </a:r>
            <a:br>
              <a:rPr lang="en-GB" dirty="0" smtClean="0"/>
            </a:br>
            <a:r>
              <a:rPr lang="en-GB" dirty="0" smtClean="0"/>
              <a:t>neonatal units</a:t>
            </a:r>
            <a:br>
              <a:rPr lang="en-GB" dirty="0" smtClean="0"/>
            </a:br>
            <a:endParaRPr lang="en-GB" dirty="0"/>
          </a:p>
        </p:txBody>
      </p:sp>
      <p:grpSp>
        <p:nvGrpSpPr>
          <p:cNvPr id="7" name="Group 6"/>
          <p:cNvGrpSpPr/>
          <p:nvPr/>
        </p:nvGrpSpPr>
        <p:grpSpPr>
          <a:xfrm>
            <a:off x="3482688" y="2834621"/>
            <a:ext cx="5559159" cy="4004476"/>
            <a:chOff x="3571589" y="2910821"/>
            <a:chExt cx="4495802" cy="3238499"/>
          </a:xfrm>
        </p:grpSpPr>
        <p:pic>
          <p:nvPicPr>
            <p:cNvPr id="11" name="Picture 10"/>
            <p:cNvPicPr/>
            <p:nvPr/>
          </p:nvPicPr>
          <p:blipFill rotWithShape="1">
            <a:blip r:embed="rId5" cstate="print">
              <a:extLst>
                <a:ext uri="{28A0092B-C50C-407E-A947-70E740481C1C}">
                  <a14:useLocalDpi xmlns:a14="http://schemas.microsoft.com/office/drawing/2010/main" val="0"/>
                </a:ext>
              </a:extLst>
            </a:blip>
            <a:srcRect/>
            <a:stretch/>
          </p:blipFill>
          <p:spPr bwMode="auto">
            <a:xfrm>
              <a:off x="5794090" y="2948920"/>
              <a:ext cx="2273301" cy="3162300"/>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a:stretch/>
          </p:blipFill>
          <p:spPr bwMode="auto">
            <a:xfrm>
              <a:off x="3571589" y="2910821"/>
              <a:ext cx="2273301" cy="3238499"/>
            </a:xfrm>
            <a:prstGeom prst="rect">
              <a:avLst/>
            </a:prstGeom>
            <a:ln>
              <a:noFill/>
            </a:ln>
            <a:extLst>
              <a:ext uri="{53640926-AAD7-44D8-BBD7-CCE9431645EC}">
                <a14:shadowObscured xmlns:a14="http://schemas.microsoft.com/office/drawing/2010/main"/>
              </a:ext>
            </a:extLst>
          </p:spPr>
        </p:pic>
      </p:grpSp>
      <p:pic>
        <p:nvPicPr>
          <p:cNvPr id="14" name="Picture 13"/>
          <p:cNvPicPr/>
          <p:nvPr/>
        </p:nvPicPr>
        <p:blipFill rotWithShape="1">
          <a:blip r:embed="rId7" cstate="print">
            <a:extLst>
              <a:ext uri="{28A0092B-C50C-407E-A947-70E740481C1C}">
                <a14:useLocalDpi xmlns:a14="http://schemas.microsoft.com/office/drawing/2010/main" val="0"/>
              </a:ext>
            </a:extLst>
          </a:blip>
          <a:srcRect/>
          <a:stretch/>
        </p:blipFill>
        <p:spPr bwMode="auto">
          <a:xfrm>
            <a:off x="3371117" y="1319783"/>
            <a:ext cx="2653910" cy="1381719"/>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966065" cy="675909"/>
          </a:xfrm>
          <a:prstGeom prst="rect">
            <a:avLst/>
          </a:prstGeom>
        </p:spPr>
      </p:pic>
      <p:sp>
        <p:nvSpPr>
          <p:cNvPr id="16" name="Footer Placeholder 2"/>
          <p:cNvSpPr txBox="1">
            <a:spLocks/>
          </p:cNvSpPr>
          <p:nvPr/>
        </p:nvSpPr>
        <p:spPr>
          <a:xfrm>
            <a:off x="6550298" y="237770"/>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1325250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064" y="2544239"/>
            <a:ext cx="1985761" cy="951612"/>
          </a:xfrm>
        </p:spPr>
        <p:txBody>
          <a:bodyPr>
            <a:normAutofit/>
          </a:bodyPr>
          <a:lstStyle/>
          <a:p>
            <a:r>
              <a:rPr lang="en-GB" sz="4000" dirty="0" smtClean="0"/>
              <a:t>Services</a:t>
            </a:r>
            <a:endParaRPr lang="en-GB" sz="3600" dirty="0"/>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1978142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183" y="1437426"/>
            <a:ext cx="7886700" cy="637034"/>
          </a:xfrm>
        </p:spPr>
        <p:txBody>
          <a:bodyPr/>
          <a:lstStyle/>
          <a:p>
            <a:r>
              <a:rPr lang="en-GB" dirty="0" smtClean="0"/>
              <a:t>Antenatal and postnatal community care</a:t>
            </a:r>
            <a:endParaRPr lang="en-GB" dirty="0"/>
          </a:p>
        </p:txBody>
      </p:sp>
      <p:sp>
        <p:nvSpPr>
          <p:cNvPr id="3" name="Content Placeholder 2"/>
          <p:cNvSpPr>
            <a:spLocks noGrp="1"/>
          </p:cNvSpPr>
          <p:nvPr>
            <p:ph idx="1"/>
          </p:nvPr>
        </p:nvSpPr>
        <p:spPr>
          <a:xfrm>
            <a:off x="504967" y="2210936"/>
            <a:ext cx="8325133" cy="4203511"/>
          </a:xfrm>
        </p:spPr>
        <p:txBody>
          <a:bodyPr/>
          <a:lstStyle/>
          <a:p>
            <a:pPr>
              <a:lnSpc>
                <a:spcPct val="150000"/>
              </a:lnSpc>
            </a:pPr>
            <a:r>
              <a:rPr lang="en-GB" dirty="0" smtClean="0">
                <a:solidFill>
                  <a:schemeClr val="tx1"/>
                </a:solidFill>
              </a:rPr>
              <a:t>Antenatal appointments: 63% of services offer choice </a:t>
            </a:r>
            <a:r>
              <a:rPr lang="en-GB" dirty="0">
                <a:solidFill>
                  <a:schemeClr val="tx1"/>
                </a:solidFill>
              </a:rPr>
              <a:t>of </a:t>
            </a:r>
            <a:r>
              <a:rPr lang="en-GB" dirty="0" smtClean="0">
                <a:solidFill>
                  <a:schemeClr val="tx1"/>
                </a:solidFill>
              </a:rPr>
              <a:t>time and 82% of location </a:t>
            </a:r>
          </a:p>
          <a:p>
            <a:pPr>
              <a:lnSpc>
                <a:spcPct val="150000"/>
              </a:lnSpc>
            </a:pPr>
            <a:r>
              <a:rPr lang="en-GB" dirty="0" smtClean="0"/>
              <a:t>Postnatal care</a:t>
            </a:r>
            <a:r>
              <a:rPr lang="en-GB" dirty="0" smtClean="0">
                <a:solidFill>
                  <a:schemeClr val="tx1"/>
                </a:solidFill>
              </a:rPr>
              <a:t>: 48% offer choice home visits or clinic</a:t>
            </a:r>
          </a:p>
          <a:p>
            <a:pPr>
              <a:lnSpc>
                <a:spcPct val="150000"/>
              </a:lnSpc>
            </a:pPr>
            <a:r>
              <a:rPr lang="en-GB" dirty="0" smtClean="0"/>
              <a:t>Planned number of postnatal contacts for healthy women and babies ranges from 2 to 6 (median 3). </a:t>
            </a:r>
            <a:br>
              <a:rPr lang="en-GB" dirty="0" smtClean="0"/>
            </a:br>
            <a:r>
              <a:rPr lang="en-GB" dirty="0" smtClean="0"/>
              <a:t>Fewer contacts in England than in Scotland and Wales</a:t>
            </a:r>
            <a:endParaRPr lang="en-GB" dirty="0"/>
          </a:p>
        </p:txBody>
      </p:sp>
      <p:sp>
        <p:nvSpPr>
          <p:cNvPr id="5" name="Footer Placeholder 2"/>
          <p:cNvSpPr txBox="1">
            <a:spLocks/>
          </p:cNvSpPr>
          <p:nvPr/>
        </p:nvSpPr>
        <p:spPr>
          <a:xfrm>
            <a:off x="6368233" y="27557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427758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72049" y="2041071"/>
            <a:ext cx="3706586" cy="2645229"/>
          </a:xfrm>
          <a:prstGeom prst="rect">
            <a:avLst/>
          </a:prstGeom>
        </p:spPr>
      </p:pic>
      <p:sp>
        <p:nvSpPr>
          <p:cNvPr id="5" name="Freeform 4"/>
          <p:cNvSpPr/>
          <p:nvPr/>
        </p:nvSpPr>
        <p:spPr>
          <a:xfrm>
            <a:off x="0" y="2618137"/>
            <a:ext cx="1790432" cy="2966234"/>
          </a:xfrm>
          <a:custGeom>
            <a:avLst/>
            <a:gdLst>
              <a:gd name="connsiteX0" fmla="*/ 89647 w 1461247"/>
              <a:gd name="connsiteY0" fmla="*/ 0 h 2235259"/>
              <a:gd name="connsiteX1" fmla="*/ 432547 w 1461247"/>
              <a:gd name="connsiteY1" fmla="*/ 25400 h 2235259"/>
              <a:gd name="connsiteX2" fmla="*/ 584947 w 1461247"/>
              <a:gd name="connsiteY2" fmla="*/ 76200 h 2235259"/>
              <a:gd name="connsiteX3" fmla="*/ 699247 w 1461247"/>
              <a:gd name="connsiteY3" fmla="*/ 114300 h 2235259"/>
              <a:gd name="connsiteX4" fmla="*/ 750047 w 1461247"/>
              <a:gd name="connsiteY4" fmla="*/ 127000 h 2235259"/>
              <a:gd name="connsiteX5" fmla="*/ 826247 w 1461247"/>
              <a:gd name="connsiteY5" fmla="*/ 177800 h 2235259"/>
              <a:gd name="connsiteX6" fmla="*/ 838947 w 1461247"/>
              <a:gd name="connsiteY6" fmla="*/ 215900 h 2235259"/>
              <a:gd name="connsiteX7" fmla="*/ 889747 w 1461247"/>
              <a:gd name="connsiteY7" fmla="*/ 292100 h 2235259"/>
              <a:gd name="connsiteX8" fmla="*/ 927847 w 1461247"/>
              <a:gd name="connsiteY8" fmla="*/ 368300 h 2235259"/>
              <a:gd name="connsiteX9" fmla="*/ 940547 w 1461247"/>
              <a:gd name="connsiteY9" fmla="*/ 406400 h 2235259"/>
              <a:gd name="connsiteX10" fmla="*/ 965947 w 1461247"/>
              <a:gd name="connsiteY10" fmla="*/ 444500 h 2235259"/>
              <a:gd name="connsiteX11" fmla="*/ 978647 w 1461247"/>
              <a:gd name="connsiteY11" fmla="*/ 482600 h 2235259"/>
              <a:gd name="connsiteX12" fmla="*/ 1029447 w 1461247"/>
              <a:gd name="connsiteY12" fmla="*/ 558800 h 2235259"/>
              <a:gd name="connsiteX13" fmla="*/ 1067547 w 1461247"/>
              <a:gd name="connsiteY13" fmla="*/ 635000 h 2235259"/>
              <a:gd name="connsiteX14" fmla="*/ 1092947 w 1461247"/>
              <a:gd name="connsiteY14" fmla="*/ 749300 h 2235259"/>
              <a:gd name="connsiteX15" fmla="*/ 1258047 w 1461247"/>
              <a:gd name="connsiteY15" fmla="*/ 711200 h 2235259"/>
              <a:gd name="connsiteX16" fmla="*/ 1283447 w 1461247"/>
              <a:gd name="connsiteY16" fmla="*/ 673100 h 2235259"/>
              <a:gd name="connsiteX17" fmla="*/ 1359647 w 1461247"/>
              <a:gd name="connsiteY17" fmla="*/ 647700 h 2235259"/>
              <a:gd name="connsiteX18" fmla="*/ 1410447 w 1461247"/>
              <a:gd name="connsiteY18" fmla="*/ 660400 h 2235259"/>
              <a:gd name="connsiteX19" fmla="*/ 1423147 w 1461247"/>
              <a:gd name="connsiteY19" fmla="*/ 698500 h 2235259"/>
              <a:gd name="connsiteX20" fmla="*/ 1461247 w 1461247"/>
              <a:gd name="connsiteY20" fmla="*/ 774700 h 2235259"/>
              <a:gd name="connsiteX21" fmla="*/ 1448547 w 1461247"/>
              <a:gd name="connsiteY21" fmla="*/ 889000 h 2235259"/>
              <a:gd name="connsiteX22" fmla="*/ 1372347 w 1461247"/>
              <a:gd name="connsiteY22" fmla="*/ 939800 h 2235259"/>
              <a:gd name="connsiteX23" fmla="*/ 1308847 w 1461247"/>
              <a:gd name="connsiteY23" fmla="*/ 1003300 h 2235259"/>
              <a:gd name="connsiteX24" fmla="*/ 1232647 w 1461247"/>
              <a:gd name="connsiteY24" fmla="*/ 1066800 h 2235259"/>
              <a:gd name="connsiteX25" fmla="*/ 1207247 w 1461247"/>
              <a:gd name="connsiteY25" fmla="*/ 1104900 h 2235259"/>
              <a:gd name="connsiteX26" fmla="*/ 1169147 w 1461247"/>
              <a:gd name="connsiteY26" fmla="*/ 1117600 h 2235259"/>
              <a:gd name="connsiteX27" fmla="*/ 1118347 w 1461247"/>
              <a:gd name="connsiteY27" fmla="*/ 1168400 h 2235259"/>
              <a:gd name="connsiteX28" fmla="*/ 1105647 w 1461247"/>
              <a:gd name="connsiteY28" fmla="*/ 1206500 h 2235259"/>
              <a:gd name="connsiteX29" fmla="*/ 1080247 w 1461247"/>
              <a:gd name="connsiteY29" fmla="*/ 1244600 h 2235259"/>
              <a:gd name="connsiteX30" fmla="*/ 1054847 w 1461247"/>
              <a:gd name="connsiteY30" fmla="*/ 1320800 h 2235259"/>
              <a:gd name="connsiteX31" fmla="*/ 1029447 w 1461247"/>
              <a:gd name="connsiteY31" fmla="*/ 1574800 h 2235259"/>
              <a:gd name="connsiteX32" fmla="*/ 1004047 w 1461247"/>
              <a:gd name="connsiteY32" fmla="*/ 1612900 h 2235259"/>
              <a:gd name="connsiteX33" fmla="*/ 953247 w 1461247"/>
              <a:gd name="connsiteY33" fmla="*/ 1714500 h 2235259"/>
              <a:gd name="connsiteX34" fmla="*/ 927847 w 1461247"/>
              <a:gd name="connsiteY34" fmla="*/ 1765300 h 2235259"/>
              <a:gd name="connsiteX35" fmla="*/ 915147 w 1461247"/>
              <a:gd name="connsiteY35" fmla="*/ 1803400 h 2235259"/>
              <a:gd name="connsiteX36" fmla="*/ 877047 w 1461247"/>
              <a:gd name="connsiteY36" fmla="*/ 1841500 h 2235259"/>
              <a:gd name="connsiteX37" fmla="*/ 813547 w 1461247"/>
              <a:gd name="connsiteY37" fmla="*/ 1955800 h 2235259"/>
              <a:gd name="connsiteX38" fmla="*/ 788147 w 1461247"/>
              <a:gd name="connsiteY38" fmla="*/ 1993900 h 2235259"/>
              <a:gd name="connsiteX39" fmla="*/ 762747 w 1461247"/>
              <a:gd name="connsiteY39" fmla="*/ 2032000 h 2235259"/>
              <a:gd name="connsiteX40" fmla="*/ 724647 w 1461247"/>
              <a:gd name="connsiteY40" fmla="*/ 2057400 h 2235259"/>
              <a:gd name="connsiteX41" fmla="*/ 661147 w 1461247"/>
              <a:gd name="connsiteY41" fmla="*/ 2108200 h 2235259"/>
              <a:gd name="connsiteX42" fmla="*/ 623047 w 1461247"/>
              <a:gd name="connsiteY42" fmla="*/ 2133600 h 2235259"/>
              <a:gd name="connsiteX43" fmla="*/ 419847 w 1461247"/>
              <a:gd name="connsiteY43" fmla="*/ 2184400 h 2235259"/>
              <a:gd name="connsiteX44" fmla="*/ 292847 w 1461247"/>
              <a:gd name="connsiteY44" fmla="*/ 2209800 h 2235259"/>
              <a:gd name="connsiteX45" fmla="*/ 38847 w 1461247"/>
              <a:gd name="connsiteY45" fmla="*/ 2197100 h 2235259"/>
              <a:gd name="connsiteX46" fmla="*/ 26147 w 1461247"/>
              <a:gd name="connsiteY46" fmla="*/ 1435100 h 2235259"/>
              <a:gd name="connsiteX47" fmla="*/ 13447 w 1461247"/>
              <a:gd name="connsiteY47" fmla="*/ 1117600 h 2235259"/>
              <a:gd name="connsiteX48" fmla="*/ 26147 w 1461247"/>
              <a:gd name="connsiteY48" fmla="*/ 50800 h 2235259"/>
              <a:gd name="connsiteX49" fmla="*/ 89647 w 1461247"/>
              <a:gd name="connsiteY49" fmla="*/ 0 h 223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461247" h="2235259">
                <a:moveTo>
                  <a:pt x="89647" y="0"/>
                </a:moveTo>
                <a:cubicBezTo>
                  <a:pt x="203947" y="8467"/>
                  <a:pt x="323815" y="-10844"/>
                  <a:pt x="432547" y="25400"/>
                </a:cubicBezTo>
                <a:lnTo>
                  <a:pt x="584947" y="76200"/>
                </a:lnTo>
                <a:lnTo>
                  <a:pt x="699247" y="114300"/>
                </a:lnTo>
                <a:lnTo>
                  <a:pt x="750047" y="127000"/>
                </a:lnTo>
                <a:cubicBezTo>
                  <a:pt x="775447" y="143933"/>
                  <a:pt x="816594" y="148840"/>
                  <a:pt x="826247" y="177800"/>
                </a:cubicBezTo>
                <a:cubicBezTo>
                  <a:pt x="830480" y="190500"/>
                  <a:pt x="832446" y="204198"/>
                  <a:pt x="838947" y="215900"/>
                </a:cubicBezTo>
                <a:cubicBezTo>
                  <a:pt x="853772" y="242585"/>
                  <a:pt x="880094" y="263140"/>
                  <a:pt x="889747" y="292100"/>
                </a:cubicBezTo>
                <a:cubicBezTo>
                  <a:pt x="921669" y="387865"/>
                  <a:pt x="878608" y="269823"/>
                  <a:pt x="927847" y="368300"/>
                </a:cubicBezTo>
                <a:cubicBezTo>
                  <a:pt x="933834" y="380274"/>
                  <a:pt x="934560" y="394426"/>
                  <a:pt x="940547" y="406400"/>
                </a:cubicBezTo>
                <a:cubicBezTo>
                  <a:pt x="947373" y="420052"/>
                  <a:pt x="959121" y="430848"/>
                  <a:pt x="965947" y="444500"/>
                </a:cubicBezTo>
                <a:cubicBezTo>
                  <a:pt x="971934" y="456474"/>
                  <a:pt x="972146" y="470898"/>
                  <a:pt x="978647" y="482600"/>
                </a:cubicBezTo>
                <a:cubicBezTo>
                  <a:pt x="993472" y="509285"/>
                  <a:pt x="1019794" y="529840"/>
                  <a:pt x="1029447" y="558800"/>
                </a:cubicBezTo>
                <a:cubicBezTo>
                  <a:pt x="1061369" y="654565"/>
                  <a:pt x="1018308" y="536523"/>
                  <a:pt x="1067547" y="635000"/>
                </a:cubicBezTo>
                <a:cubicBezTo>
                  <a:pt x="1083179" y="666264"/>
                  <a:pt x="1088069" y="720034"/>
                  <a:pt x="1092947" y="749300"/>
                </a:cubicBezTo>
                <a:cubicBezTo>
                  <a:pt x="1159258" y="742669"/>
                  <a:pt x="1211770" y="757477"/>
                  <a:pt x="1258047" y="711200"/>
                </a:cubicBezTo>
                <a:cubicBezTo>
                  <a:pt x="1268840" y="700407"/>
                  <a:pt x="1270504" y="681190"/>
                  <a:pt x="1283447" y="673100"/>
                </a:cubicBezTo>
                <a:cubicBezTo>
                  <a:pt x="1306151" y="658910"/>
                  <a:pt x="1359647" y="647700"/>
                  <a:pt x="1359647" y="647700"/>
                </a:cubicBezTo>
                <a:cubicBezTo>
                  <a:pt x="1376580" y="651933"/>
                  <a:pt x="1396817" y="649496"/>
                  <a:pt x="1410447" y="660400"/>
                </a:cubicBezTo>
                <a:cubicBezTo>
                  <a:pt x="1420900" y="668763"/>
                  <a:pt x="1417160" y="686526"/>
                  <a:pt x="1423147" y="698500"/>
                </a:cubicBezTo>
                <a:cubicBezTo>
                  <a:pt x="1472386" y="796977"/>
                  <a:pt x="1429325" y="678935"/>
                  <a:pt x="1461247" y="774700"/>
                </a:cubicBezTo>
                <a:cubicBezTo>
                  <a:pt x="1457014" y="812800"/>
                  <a:pt x="1466721" y="855248"/>
                  <a:pt x="1448547" y="889000"/>
                </a:cubicBezTo>
                <a:cubicBezTo>
                  <a:pt x="1434074" y="915878"/>
                  <a:pt x="1372347" y="939800"/>
                  <a:pt x="1372347" y="939800"/>
                </a:cubicBezTo>
                <a:cubicBezTo>
                  <a:pt x="1325780" y="1009650"/>
                  <a:pt x="1372347" y="950383"/>
                  <a:pt x="1308847" y="1003300"/>
                </a:cubicBezTo>
                <a:cubicBezTo>
                  <a:pt x="1211061" y="1084788"/>
                  <a:pt x="1327242" y="1003737"/>
                  <a:pt x="1232647" y="1066800"/>
                </a:cubicBezTo>
                <a:cubicBezTo>
                  <a:pt x="1224180" y="1079500"/>
                  <a:pt x="1219166" y="1095365"/>
                  <a:pt x="1207247" y="1104900"/>
                </a:cubicBezTo>
                <a:cubicBezTo>
                  <a:pt x="1196794" y="1113263"/>
                  <a:pt x="1178613" y="1108134"/>
                  <a:pt x="1169147" y="1117600"/>
                </a:cubicBezTo>
                <a:cubicBezTo>
                  <a:pt x="1101414" y="1185333"/>
                  <a:pt x="1219947" y="1134533"/>
                  <a:pt x="1118347" y="1168400"/>
                </a:cubicBezTo>
                <a:cubicBezTo>
                  <a:pt x="1114114" y="1181100"/>
                  <a:pt x="1111634" y="1194526"/>
                  <a:pt x="1105647" y="1206500"/>
                </a:cubicBezTo>
                <a:cubicBezTo>
                  <a:pt x="1098821" y="1220152"/>
                  <a:pt x="1086446" y="1230652"/>
                  <a:pt x="1080247" y="1244600"/>
                </a:cubicBezTo>
                <a:cubicBezTo>
                  <a:pt x="1069373" y="1269066"/>
                  <a:pt x="1054847" y="1320800"/>
                  <a:pt x="1054847" y="1320800"/>
                </a:cubicBezTo>
                <a:cubicBezTo>
                  <a:pt x="1054193" y="1329299"/>
                  <a:pt x="1042175" y="1532374"/>
                  <a:pt x="1029447" y="1574800"/>
                </a:cubicBezTo>
                <a:cubicBezTo>
                  <a:pt x="1025061" y="1589420"/>
                  <a:pt x="1012514" y="1600200"/>
                  <a:pt x="1004047" y="1612900"/>
                </a:cubicBezTo>
                <a:cubicBezTo>
                  <a:pt x="981763" y="1702036"/>
                  <a:pt x="1007217" y="1628149"/>
                  <a:pt x="953247" y="1714500"/>
                </a:cubicBezTo>
                <a:cubicBezTo>
                  <a:pt x="943213" y="1730554"/>
                  <a:pt x="935305" y="1747899"/>
                  <a:pt x="927847" y="1765300"/>
                </a:cubicBezTo>
                <a:cubicBezTo>
                  <a:pt x="922574" y="1777605"/>
                  <a:pt x="922573" y="1792261"/>
                  <a:pt x="915147" y="1803400"/>
                </a:cubicBezTo>
                <a:cubicBezTo>
                  <a:pt x="905184" y="1818344"/>
                  <a:pt x="889747" y="1828800"/>
                  <a:pt x="877047" y="1841500"/>
                </a:cubicBezTo>
                <a:cubicBezTo>
                  <a:pt x="854694" y="1908560"/>
                  <a:pt x="871773" y="1868461"/>
                  <a:pt x="813547" y="1955800"/>
                </a:cubicBezTo>
                <a:lnTo>
                  <a:pt x="788147" y="1993900"/>
                </a:lnTo>
                <a:cubicBezTo>
                  <a:pt x="779680" y="2006600"/>
                  <a:pt x="775447" y="2023533"/>
                  <a:pt x="762747" y="2032000"/>
                </a:cubicBezTo>
                <a:lnTo>
                  <a:pt x="724647" y="2057400"/>
                </a:lnTo>
                <a:cubicBezTo>
                  <a:pt x="681829" y="2121626"/>
                  <a:pt x="722491" y="2077528"/>
                  <a:pt x="661147" y="2108200"/>
                </a:cubicBezTo>
                <a:cubicBezTo>
                  <a:pt x="647495" y="2115026"/>
                  <a:pt x="637136" y="2127729"/>
                  <a:pt x="623047" y="2133600"/>
                </a:cubicBezTo>
                <a:cubicBezTo>
                  <a:pt x="505701" y="2182494"/>
                  <a:pt x="529608" y="2165030"/>
                  <a:pt x="419847" y="2184400"/>
                </a:cubicBezTo>
                <a:cubicBezTo>
                  <a:pt x="377332" y="2191903"/>
                  <a:pt x="292847" y="2209800"/>
                  <a:pt x="292847" y="2209800"/>
                </a:cubicBezTo>
                <a:cubicBezTo>
                  <a:pt x="208180" y="2205567"/>
                  <a:pt x="66442" y="2277256"/>
                  <a:pt x="38847" y="2197100"/>
                </a:cubicBezTo>
                <a:cubicBezTo>
                  <a:pt x="-43845" y="1956900"/>
                  <a:pt x="32123" y="1689065"/>
                  <a:pt x="26147" y="1435100"/>
                </a:cubicBezTo>
                <a:cubicBezTo>
                  <a:pt x="23656" y="1329211"/>
                  <a:pt x="17680" y="1223433"/>
                  <a:pt x="13447" y="1117600"/>
                </a:cubicBezTo>
                <a:cubicBezTo>
                  <a:pt x="17680" y="762000"/>
                  <a:pt x="9624" y="406041"/>
                  <a:pt x="26147" y="50800"/>
                </a:cubicBezTo>
                <a:cubicBezTo>
                  <a:pt x="27438" y="23052"/>
                  <a:pt x="60170" y="25400"/>
                  <a:pt x="896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631342" y="5778559"/>
            <a:ext cx="914400" cy="948434"/>
          </a:xfrm>
          <a:custGeom>
            <a:avLst/>
            <a:gdLst>
              <a:gd name="connsiteX0" fmla="*/ 38100 w 914400"/>
              <a:gd name="connsiteY0" fmla="*/ 749300 h 901700"/>
              <a:gd name="connsiteX1" fmla="*/ 114300 w 914400"/>
              <a:gd name="connsiteY1" fmla="*/ 673100 h 901700"/>
              <a:gd name="connsiteX2" fmla="*/ 139700 w 914400"/>
              <a:gd name="connsiteY2" fmla="*/ 635000 h 901700"/>
              <a:gd name="connsiteX3" fmla="*/ 254000 w 914400"/>
              <a:gd name="connsiteY3" fmla="*/ 520700 h 901700"/>
              <a:gd name="connsiteX4" fmla="*/ 292100 w 914400"/>
              <a:gd name="connsiteY4" fmla="*/ 482600 h 901700"/>
              <a:gd name="connsiteX5" fmla="*/ 444500 w 914400"/>
              <a:gd name="connsiteY5" fmla="*/ 355600 h 901700"/>
              <a:gd name="connsiteX6" fmla="*/ 482600 w 914400"/>
              <a:gd name="connsiteY6" fmla="*/ 330200 h 901700"/>
              <a:gd name="connsiteX7" fmla="*/ 520700 w 914400"/>
              <a:gd name="connsiteY7" fmla="*/ 279400 h 901700"/>
              <a:gd name="connsiteX8" fmla="*/ 558800 w 914400"/>
              <a:gd name="connsiteY8" fmla="*/ 241300 h 901700"/>
              <a:gd name="connsiteX9" fmla="*/ 609600 w 914400"/>
              <a:gd name="connsiteY9" fmla="*/ 127000 h 901700"/>
              <a:gd name="connsiteX10" fmla="*/ 635000 w 914400"/>
              <a:gd name="connsiteY10" fmla="*/ 38100 h 901700"/>
              <a:gd name="connsiteX11" fmla="*/ 711200 w 914400"/>
              <a:gd name="connsiteY11" fmla="*/ 0 h 901700"/>
              <a:gd name="connsiteX12" fmla="*/ 850900 w 914400"/>
              <a:gd name="connsiteY12" fmla="*/ 38100 h 901700"/>
              <a:gd name="connsiteX13" fmla="*/ 863600 w 914400"/>
              <a:gd name="connsiteY13" fmla="*/ 76200 h 901700"/>
              <a:gd name="connsiteX14" fmla="*/ 876300 w 914400"/>
              <a:gd name="connsiteY14" fmla="*/ 266700 h 901700"/>
              <a:gd name="connsiteX15" fmla="*/ 889000 w 914400"/>
              <a:gd name="connsiteY15" fmla="*/ 368300 h 901700"/>
              <a:gd name="connsiteX16" fmla="*/ 914400 w 914400"/>
              <a:gd name="connsiteY16" fmla="*/ 647700 h 901700"/>
              <a:gd name="connsiteX17" fmla="*/ 901700 w 914400"/>
              <a:gd name="connsiteY17" fmla="*/ 736600 h 901700"/>
              <a:gd name="connsiteX18" fmla="*/ 850900 w 914400"/>
              <a:gd name="connsiteY18" fmla="*/ 812800 h 901700"/>
              <a:gd name="connsiteX19" fmla="*/ 825500 w 914400"/>
              <a:gd name="connsiteY19" fmla="*/ 850900 h 901700"/>
              <a:gd name="connsiteX20" fmla="*/ 723900 w 914400"/>
              <a:gd name="connsiteY20" fmla="*/ 901700 h 901700"/>
              <a:gd name="connsiteX21" fmla="*/ 165100 w 914400"/>
              <a:gd name="connsiteY21" fmla="*/ 889000 h 901700"/>
              <a:gd name="connsiteX22" fmla="*/ 12700 w 914400"/>
              <a:gd name="connsiteY22" fmla="*/ 850900 h 901700"/>
              <a:gd name="connsiteX23" fmla="*/ 0 w 914400"/>
              <a:gd name="connsiteY23" fmla="*/ 812800 h 901700"/>
              <a:gd name="connsiteX24" fmla="*/ 38100 w 914400"/>
              <a:gd name="connsiteY24" fmla="*/ 74930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0" h="901700">
                <a:moveTo>
                  <a:pt x="38100" y="749300"/>
                </a:moveTo>
                <a:cubicBezTo>
                  <a:pt x="57150" y="726017"/>
                  <a:pt x="90435" y="699948"/>
                  <a:pt x="114300" y="673100"/>
                </a:cubicBezTo>
                <a:cubicBezTo>
                  <a:pt x="124441" y="661692"/>
                  <a:pt x="129386" y="646252"/>
                  <a:pt x="139700" y="635000"/>
                </a:cubicBezTo>
                <a:cubicBezTo>
                  <a:pt x="176109" y="595281"/>
                  <a:pt x="215900" y="558800"/>
                  <a:pt x="254000" y="520700"/>
                </a:cubicBezTo>
                <a:cubicBezTo>
                  <a:pt x="266700" y="508000"/>
                  <a:pt x="278302" y="494098"/>
                  <a:pt x="292100" y="482600"/>
                </a:cubicBezTo>
                <a:cubicBezTo>
                  <a:pt x="342900" y="440267"/>
                  <a:pt x="389479" y="392281"/>
                  <a:pt x="444500" y="355600"/>
                </a:cubicBezTo>
                <a:cubicBezTo>
                  <a:pt x="457200" y="347133"/>
                  <a:pt x="471807" y="340993"/>
                  <a:pt x="482600" y="330200"/>
                </a:cubicBezTo>
                <a:cubicBezTo>
                  <a:pt x="497567" y="315233"/>
                  <a:pt x="506925" y="295471"/>
                  <a:pt x="520700" y="279400"/>
                </a:cubicBezTo>
                <a:cubicBezTo>
                  <a:pt x="532389" y="265763"/>
                  <a:pt x="546100" y="254000"/>
                  <a:pt x="558800" y="241300"/>
                </a:cubicBezTo>
                <a:cubicBezTo>
                  <a:pt x="589027" y="150620"/>
                  <a:pt x="569348" y="187377"/>
                  <a:pt x="609600" y="127000"/>
                </a:cubicBezTo>
                <a:cubicBezTo>
                  <a:pt x="610430" y="123681"/>
                  <a:pt x="628375" y="46382"/>
                  <a:pt x="635000" y="38100"/>
                </a:cubicBezTo>
                <a:cubicBezTo>
                  <a:pt x="652905" y="15719"/>
                  <a:pt x="686101" y="8366"/>
                  <a:pt x="711200" y="0"/>
                </a:cubicBezTo>
                <a:cubicBezTo>
                  <a:pt x="750845" y="4956"/>
                  <a:pt x="818882" y="-1922"/>
                  <a:pt x="850900" y="38100"/>
                </a:cubicBezTo>
                <a:cubicBezTo>
                  <a:pt x="859263" y="48553"/>
                  <a:pt x="859367" y="63500"/>
                  <a:pt x="863600" y="76200"/>
                </a:cubicBezTo>
                <a:cubicBezTo>
                  <a:pt x="867833" y="139700"/>
                  <a:pt x="870787" y="203298"/>
                  <a:pt x="876300" y="266700"/>
                </a:cubicBezTo>
                <a:cubicBezTo>
                  <a:pt x="879257" y="300702"/>
                  <a:pt x="885910" y="334310"/>
                  <a:pt x="889000" y="368300"/>
                </a:cubicBezTo>
                <a:cubicBezTo>
                  <a:pt x="919263" y="701197"/>
                  <a:pt x="885638" y="417607"/>
                  <a:pt x="914400" y="647700"/>
                </a:cubicBezTo>
                <a:cubicBezTo>
                  <a:pt x="910167" y="677333"/>
                  <a:pt x="912446" y="708661"/>
                  <a:pt x="901700" y="736600"/>
                </a:cubicBezTo>
                <a:cubicBezTo>
                  <a:pt x="890741" y="765092"/>
                  <a:pt x="867833" y="787400"/>
                  <a:pt x="850900" y="812800"/>
                </a:cubicBezTo>
                <a:cubicBezTo>
                  <a:pt x="842433" y="825500"/>
                  <a:pt x="838588" y="843047"/>
                  <a:pt x="825500" y="850900"/>
                </a:cubicBezTo>
                <a:cubicBezTo>
                  <a:pt x="750521" y="895888"/>
                  <a:pt x="785418" y="881194"/>
                  <a:pt x="723900" y="901700"/>
                </a:cubicBezTo>
                <a:lnTo>
                  <a:pt x="165100" y="889000"/>
                </a:lnTo>
                <a:cubicBezTo>
                  <a:pt x="50735" y="884684"/>
                  <a:pt x="76682" y="893555"/>
                  <a:pt x="12700" y="850900"/>
                </a:cubicBezTo>
                <a:cubicBezTo>
                  <a:pt x="8467" y="838200"/>
                  <a:pt x="0" y="826187"/>
                  <a:pt x="0" y="812800"/>
                </a:cubicBezTo>
                <a:cubicBezTo>
                  <a:pt x="0" y="779827"/>
                  <a:pt x="19050" y="772583"/>
                  <a:pt x="38100" y="7493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329486" y="0"/>
            <a:ext cx="3657500" cy="1205897"/>
          </a:xfrm>
          <a:noFill/>
        </p:spPr>
        <p:txBody>
          <a:bodyPr>
            <a:normAutofit/>
          </a:bodyPr>
          <a:lstStyle/>
          <a:p>
            <a:pPr algn="ctr"/>
            <a:r>
              <a:rPr lang="en-GB" dirty="0" smtClean="0"/>
              <a:t>Service availability: </a:t>
            </a:r>
            <a:r>
              <a:rPr lang="en-GB" b="0" dirty="0" smtClean="0"/>
              <a:t>transitional care</a:t>
            </a:r>
            <a:endParaRPr lang="en-GB" b="0" dirty="0"/>
          </a:p>
        </p:txBody>
      </p:sp>
      <p:grpSp>
        <p:nvGrpSpPr>
          <p:cNvPr id="10" name="Group 9"/>
          <p:cNvGrpSpPr/>
          <p:nvPr/>
        </p:nvGrpSpPr>
        <p:grpSpPr>
          <a:xfrm>
            <a:off x="-68157" y="-1719315"/>
            <a:ext cx="4785956" cy="8666971"/>
            <a:chOff x="5414338" y="-17586"/>
            <a:chExt cx="3854243" cy="6979715"/>
          </a:xfrm>
        </p:grpSpPr>
        <p:grpSp>
          <p:nvGrpSpPr>
            <p:cNvPr id="11" name="Group 10"/>
            <p:cNvGrpSpPr/>
            <p:nvPr/>
          </p:nvGrpSpPr>
          <p:grpSpPr>
            <a:xfrm>
              <a:off x="5414338" y="-17586"/>
              <a:ext cx="3596310" cy="6875585"/>
              <a:chOff x="5414338" y="-17586"/>
              <a:chExt cx="3596310" cy="6875585"/>
            </a:xfrm>
          </p:grpSpPr>
          <p:pic>
            <p:nvPicPr>
              <p:cNvPr id="13" name="Picture 12"/>
              <p:cNvPicPr/>
              <p:nvPr/>
            </p:nvPicPr>
            <p:blipFill rotWithShape="1">
              <a:blip r:embed="rId4" cstate="print">
                <a:extLst>
                  <a:ext uri="{28A0092B-C50C-407E-A947-70E740481C1C}">
                    <a14:useLocalDpi xmlns:a14="http://schemas.microsoft.com/office/drawing/2010/main" val="0"/>
                  </a:ext>
                </a:extLst>
              </a:blip>
              <a:srcRect/>
              <a:stretch/>
            </p:blipFill>
            <p:spPr>
              <a:xfrm>
                <a:off x="5575299" y="-17586"/>
                <a:ext cx="3435349" cy="6875585"/>
              </a:xfrm>
              <a:prstGeom prst="rect">
                <a:avLst/>
              </a:prstGeom>
            </p:spPr>
          </p:pic>
          <p:sp>
            <p:nvSpPr>
              <p:cNvPr id="14" name="Freeform 13"/>
              <p:cNvSpPr/>
              <p:nvPr/>
            </p:nvSpPr>
            <p:spPr>
              <a:xfrm>
                <a:off x="5414338" y="3543300"/>
                <a:ext cx="1461247" cy="2235259"/>
              </a:xfrm>
              <a:custGeom>
                <a:avLst/>
                <a:gdLst>
                  <a:gd name="connsiteX0" fmla="*/ 89647 w 1461247"/>
                  <a:gd name="connsiteY0" fmla="*/ 0 h 2235259"/>
                  <a:gd name="connsiteX1" fmla="*/ 432547 w 1461247"/>
                  <a:gd name="connsiteY1" fmla="*/ 25400 h 2235259"/>
                  <a:gd name="connsiteX2" fmla="*/ 584947 w 1461247"/>
                  <a:gd name="connsiteY2" fmla="*/ 76200 h 2235259"/>
                  <a:gd name="connsiteX3" fmla="*/ 699247 w 1461247"/>
                  <a:gd name="connsiteY3" fmla="*/ 114300 h 2235259"/>
                  <a:gd name="connsiteX4" fmla="*/ 750047 w 1461247"/>
                  <a:gd name="connsiteY4" fmla="*/ 127000 h 2235259"/>
                  <a:gd name="connsiteX5" fmla="*/ 826247 w 1461247"/>
                  <a:gd name="connsiteY5" fmla="*/ 177800 h 2235259"/>
                  <a:gd name="connsiteX6" fmla="*/ 838947 w 1461247"/>
                  <a:gd name="connsiteY6" fmla="*/ 215900 h 2235259"/>
                  <a:gd name="connsiteX7" fmla="*/ 889747 w 1461247"/>
                  <a:gd name="connsiteY7" fmla="*/ 292100 h 2235259"/>
                  <a:gd name="connsiteX8" fmla="*/ 927847 w 1461247"/>
                  <a:gd name="connsiteY8" fmla="*/ 368300 h 2235259"/>
                  <a:gd name="connsiteX9" fmla="*/ 940547 w 1461247"/>
                  <a:gd name="connsiteY9" fmla="*/ 406400 h 2235259"/>
                  <a:gd name="connsiteX10" fmla="*/ 965947 w 1461247"/>
                  <a:gd name="connsiteY10" fmla="*/ 444500 h 2235259"/>
                  <a:gd name="connsiteX11" fmla="*/ 978647 w 1461247"/>
                  <a:gd name="connsiteY11" fmla="*/ 482600 h 2235259"/>
                  <a:gd name="connsiteX12" fmla="*/ 1029447 w 1461247"/>
                  <a:gd name="connsiteY12" fmla="*/ 558800 h 2235259"/>
                  <a:gd name="connsiteX13" fmla="*/ 1067547 w 1461247"/>
                  <a:gd name="connsiteY13" fmla="*/ 635000 h 2235259"/>
                  <a:gd name="connsiteX14" fmla="*/ 1092947 w 1461247"/>
                  <a:gd name="connsiteY14" fmla="*/ 749300 h 2235259"/>
                  <a:gd name="connsiteX15" fmla="*/ 1258047 w 1461247"/>
                  <a:gd name="connsiteY15" fmla="*/ 711200 h 2235259"/>
                  <a:gd name="connsiteX16" fmla="*/ 1283447 w 1461247"/>
                  <a:gd name="connsiteY16" fmla="*/ 673100 h 2235259"/>
                  <a:gd name="connsiteX17" fmla="*/ 1359647 w 1461247"/>
                  <a:gd name="connsiteY17" fmla="*/ 647700 h 2235259"/>
                  <a:gd name="connsiteX18" fmla="*/ 1410447 w 1461247"/>
                  <a:gd name="connsiteY18" fmla="*/ 660400 h 2235259"/>
                  <a:gd name="connsiteX19" fmla="*/ 1423147 w 1461247"/>
                  <a:gd name="connsiteY19" fmla="*/ 698500 h 2235259"/>
                  <a:gd name="connsiteX20" fmla="*/ 1461247 w 1461247"/>
                  <a:gd name="connsiteY20" fmla="*/ 774700 h 2235259"/>
                  <a:gd name="connsiteX21" fmla="*/ 1448547 w 1461247"/>
                  <a:gd name="connsiteY21" fmla="*/ 889000 h 2235259"/>
                  <a:gd name="connsiteX22" fmla="*/ 1372347 w 1461247"/>
                  <a:gd name="connsiteY22" fmla="*/ 939800 h 2235259"/>
                  <a:gd name="connsiteX23" fmla="*/ 1308847 w 1461247"/>
                  <a:gd name="connsiteY23" fmla="*/ 1003300 h 2235259"/>
                  <a:gd name="connsiteX24" fmla="*/ 1232647 w 1461247"/>
                  <a:gd name="connsiteY24" fmla="*/ 1066800 h 2235259"/>
                  <a:gd name="connsiteX25" fmla="*/ 1207247 w 1461247"/>
                  <a:gd name="connsiteY25" fmla="*/ 1104900 h 2235259"/>
                  <a:gd name="connsiteX26" fmla="*/ 1169147 w 1461247"/>
                  <a:gd name="connsiteY26" fmla="*/ 1117600 h 2235259"/>
                  <a:gd name="connsiteX27" fmla="*/ 1118347 w 1461247"/>
                  <a:gd name="connsiteY27" fmla="*/ 1168400 h 2235259"/>
                  <a:gd name="connsiteX28" fmla="*/ 1105647 w 1461247"/>
                  <a:gd name="connsiteY28" fmla="*/ 1206500 h 2235259"/>
                  <a:gd name="connsiteX29" fmla="*/ 1080247 w 1461247"/>
                  <a:gd name="connsiteY29" fmla="*/ 1244600 h 2235259"/>
                  <a:gd name="connsiteX30" fmla="*/ 1054847 w 1461247"/>
                  <a:gd name="connsiteY30" fmla="*/ 1320800 h 2235259"/>
                  <a:gd name="connsiteX31" fmla="*/ 1029447 w 1461247"/>
                  <a:gd name="connsiteY31" fmla="*/ 1574800 h 2235259"/>
                  <a:gd name="connsiteX32" fmla="*/ 1004047 w 1461247"/>
                  <a:gd name="connsiteY32" fmla="*/ 1612900 h 2235259"/>
                  <a:gd name="connsiteX33" fmla="*/ 953247 w 1461247"/>
                  <a:gd name="connsiteY33" fmla="*/ 1714500 h 2235259"/>
                  <a:gd name="connsiteX34" fmla="*/ 927847 w 1461247"/>
                  <a:gd name="connsiteY34" fmla="*/ 1765300 h 2235259"/>
                  <a:gd name="connsiteX35" fmla="*/ 915147 w 1461247"/>
                  <a:gd name="connsiteY35" fmla="*/ 1803400 h 2235259"/>
                  <a:gd name="connsiteX36" fmla="*/ 877047 w 1461247"/>
                  <a:gd name="connsiteY36" fmla="*/ 1841500 h 2235259"/>
                  <a:gd name="connsiteX37" fmla="*/ 813547 w 1461247"/>
                  <a:gd name="connsiteY37" fmla="*/ 1955800 h 2235259"/>
                  <a:gd name="connsiteX38" fmla="*/ 788147 w 1461247"/>
                  <a:gd name="connsiteY38" fmla="*/ 1993900 h 2235259"/>
                  <a:gd name="connsiteX39" fmla="*/ 762747 w 1461247"/>
                  <a:gd name="connsiteY39" fmla="*/ 2032000 h 2235259"/>
                  <a:gd name="connsiteX40" fmla="*/ 724647 w 1461247"/>
                  <a:gd name="connsiteY40" fmla="*/ 2057400 h 2235259"/>
                  <a:gd name="connsiteX41" fmla="*/ 661147 w 1461247"/>
                  <a:gd name="connsiteY41" fmla="*/ 2108200 h 2235259"/>
                  <a:gd name="connsiteX42" fmla="*/ 623047 w 1461247"/>
                  <a:gd name="connsiteY42" fmla="*/ 2133600 h 2235259"/>
                  <a:gd name="connsiteX43" fmla="*/ 419847 w 1461247"/>
                  <a:gd name="connsiteY43" fmla="*/ 2184400 h 2235259"/>
                  <a:gd name="connsiteX44" fmla="*/ 292847 w 1461247"/>
                  <a:gd name="connsiteY44" fmla="*/ 2209800 h 2235259"/>
                  <a:gd name="connsiteX45" fmla="*/ 38847 w 1461247"/>
                  <a:gd name="connsiteY45" fmla="*/ 2197100 h 2235259"/>
                  <a:gd name="connsiteX46" fmla="*/ 26147 w 1461247"/>
                  <a:gd name="connsiteY46" fmla="*/ 1435100 h 2235259"/>
                  <a:gd name="connsiteX47" fmla="*/ 13447 w 1461247"/>
                  <a:gd name="connsiteY47" fmla="*/ 1117600 h 2235259"/>
                  <a:gd name="connsiteX48" fmla="*/ 26147 w 1461247"/>
                  <a:gd name="connsiteY48" fmla="*/ 50800 h 2235259"/>
                  <a:gd name="connsiteX49" fmla="*/ 89647 w 1461247"/>
                  <a:gd name="connsiteY49" fmla="*/ 0 h 223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461247" h="2235259">
                    <a:moveTo>
                      <a:pt x="89647" y="0"/>
                    </a:moveTo>
                    <a:cubicBezTo>
                      <a:pt x="203947" y="8467"/>
                      <a:pt x="323815" y="-10844"/>
                      <a:pt x="432547" y="25400"/>
                    </a:cubicBezTo>
                    <a:lnTo>
                      <a:pt x="584947" y="76200"/>
                    </a:lnTo>
                    <a:lnTo>
                      <a:pt x="699247" y="114300"/>
                    </a:lnTo>
                    <a:lnTo>
                      <a:pt x="750047" y="127000"/>
                    </a:lnTo>
                    <a:cubicBezTo>
                      <a:pt x="775447" y="143933"/>
                      <a:pt x="816594" y="148840"/>
                      <a:pt x="826247" y="177800"/>
                    </a:cubicBezTo>
                    <a:cubicBezTo>
                      <a:pt x="830480" y="190500"/>
                      <a:pt x="832446" y="204198"/>
                      <a:pt x="838947" y="215900"/>
                    </a:cubicBezTo>
                    <a:cubicBezTo>
                      <a:pt x="853772" y="242585"/>
                      <a:pt x="880094" y="263140"/>
                      <a:pt x="889747" y="292100"/>
                    </a:cubicBezTo>
                    <a:cubicBezTo>
                      <a:pt x="921669" y="387865"/>
                      <a:pt x="878608" y="269823"/>
                      <a:pt x="927847" y="368300"/>
                    </a:cubicBezTo>
                    <a:cubicBezTo>
                      <a:pt x="933834" y="380274"/>
                      <a:pt x="934560" y="394426"/>
                      <a:pt x="940547" y="406400"/>
                    </a:cubicBezTo>
                    <a:cubicBezTo>
                      <a:pt x="947373" y="420052"/>
                      <a:pt x="959121" y="430848"/>
                      <a:pt x="965947" y="444500"/>
                    </a:cubicBezTo>
                    <a:cubicBezTo>
                      <a:pt x="971934" y="456474"/>
                      <a:pt x="972146" y="470898"/>
                      <a:pt x="978647" y="482600"/>
                    </a:cubicBezTo>
                    <a:cubicBezTo>
                      <a:pt x="993472" y="509285"/>
                      <a:pt x="1019794" y="529840"/>
                      <a:pt x="1029447" y="558800"/>
                    </a:cubicBezTo>
                    <a:cubicBezTo>
                      <a:pt x="1061369" y="654565"/>
                      <a:pt x="1018308" y="536523"/>
                      <a:pt x="1067547" y="635000"/>
                    </a:cubicBezTo>
                    <a:cubicBezTo>
                      <a:pt x="1083179" y="666264"/>
                      <a:pt x="1088069" y="720034"/>
                      <a:pt x="1092947" y="749300"/>
                    </a:cubicBezTo>
                    <a:cubicBezTo>
                      <a:pt x="1159258" y="742669"/>
                      <a:pt x="1211770" y="757477"/>
                      <a:pt x="1258047" y="711200"/>
                    </a:cubicBezTo>
                    <a:cubicBezTo>
                      <a:pt x="1268840" y="700407"/>
                      <a:pt x="1270504" y="681190"/>
                      <a:pt x="1283447" y="673100"/>
                    </a:cubicBezTo>
                    <a:cubicBezTo>
                      <a:pt x="1306151" y="658910"/>
                      <a:pt x="1359647" y="647700"/>
                      <a:pt x="1359647" y="647700"/>
                    </a:cubicBezTo>
                    <a:cubicBezTo>
                      <a:pt x="1376580" y="651933"/>
                      <a:pt x="1396817" y="649496"/>
                      <a:pt x="1410447" y="660400"/>
                    </a:cubicBezTo>
                    <a:cubicBezTo>
                      <a:pt x="1420900" y="668763"/>
                      <a:pt x="1417160" y="686526"/>
                      <a:pt x="1423147" y="698500"/>
                    </a:cubicBezTo>
                    <a:cubicBezTo>
                      <a:pt x="1472386" y="796977"/>
                      <a:pt x="1429325" y="678935"/>
                      <a:pt x="1461247" y="774700"/>
                    </a:cubicBezTo>
                    <a:cubicBezTo>
                      <a:pt x="1457014" y="812800"/>
                      <a:pt x="1466721" y="855248"/>
                      <a:pt x="1448547" y="889000"/>
                    </a:cubicBezTo>
                    <a:cubicBezTo>
                      <a:pt x="1434074" y="915878"/>
                      <a:pt x="1372347" y="939800"/>
                      <a:pt x="1372347" y="939800"/>
                    </a:cubicBezTo>
                    <a:cubicBezTo>
                      <a:pt x="1325780" y="1009650"/>
                      <a:pt x="1372347" y="950383"/>
                      <a:pt x="1308847" y="1003300"/>
                    </a:cubicBezTo>
                    <a:cubicBezTo>
                      <a:pt x="1211061" y="1084788"/>
                      <a:pt x="1327242" y="1003737"/>
                      <a:pt x="1232647" y="1066800"/>
                    </a:cubicBezTo>
                    <a:cubicBezTo>
                      <a:pt x="1224180" y="1079500"/>
                      <a:pt x="1219166" y="1095365"/>
                      <a:pt x="1207247" y="1104900"/>
                    </a:cubicBezTo>
                    <a:cubicBezTo>
                      <a:pt x="1196794" y="1113263"/>
                      <a:pt x="1178613" y="1108134"/>
                      <a:pt x="1169147" y="1117600"/>
                    </a:cubicBezTo>
                    <a:cubicBezTo>
                      <a:pt x="1101414" y="1185333"/>
                      <a:pt x="1219947" y="1134533"/>
                      <a:pt x="1118347" y="1168400"/>
                    </a:cubicBezTo>
                    <a:cubicBezTo>
                      <a:pt x="1114114" y="1181100"/>
                      <a:pt x="1111634" y="1194526"/>
                      <a:pt x="1105647" y="1206500"/>
                    </a:cubicBezTo>
                    <a:cubicBezTo>
                      <a:pt x="1098821" y="1220152"/>
                      <a:pt x="1086446" y="1230652"/>
                      <a:pt x="1080247" y="1244600"/>
                    </a:cubicBezTo>
                    <a:cubicBezTo>
                      <a:pt x="1069373" y="1269066"/>
                      <a:pt x="1054847" y="1320800"/>
                      <a:pt x="1054847" y="1320800"/>
                    </a:cubicBezTo>
                    <a:cubicBezTo>
                      <a:pt x="1054193" y="1329299"/>
                      <a:pt x="1042175" y="1532374"/>
                      <a:pt x="1029447" y="1574800"/>
                    </a:cubicBezTo>
                    <a:cubicBezTo>
                      <a:pt x="1025061" y="1589420"/>
                      <a:pt x="1012514" y="1600200"/>
                      <a:pt x="1004047" y="1612900"/>
                    </a:cubicBezTo>
                    <a:cubicBezTo>
                      <a:pt x="981763" y="1702036"/>
                      <a:pt x="1007217" y="1628149"/>
                      <a:pt x="953247" y="1714500"/>
                    </a:cubicBezTo>
                    <a:cubicBezTo>
                      <a:pt x="943213" y="1730554"/>
                      <a:pt x="935305" y="1747899"/>
                      <a:pt x="927847" y="1765300"/>
                    </a:cubicBezTo>
                    <a:cubicBezTo>
                      <a:pt x="922574" y="1777605"/>
                      <a:pt x="922573" y="1792261"/>
                      <a:pt x="915147" y="1803400"/>
                    </a:cubicBezTo>
                    <a:cubicBezTo>
                      <a:pt x="905184" y="1818344"/>
                      <a:pt x="889747" y="1828800"/>
                      <a:pt x="877047" y="1841500"/>
                    </a:cubicBezTo>
                    <a:cubicBezTo>
                      <a:pt x="854694" y="1908560"/>
                      <a:pt x="871773" y="1868461"/>
                      <a:pt x="813547" y="1955800"/>
                    </a:cubicBezTo>
                    <a:lnTo>
                      <a:pt x="788147" y="1993900"/>
                    </a:lnTo>
                    <a:cubicBezTo>
                      <a:pt x="779680" y="2006600"/>
                      <a:pt x="775447" y="2023533"/>
                      <a:pt x="762747" y="2032000"/>
                    </a:cubicBezTo>
                    <a:lnTo>
                      <a:pt x="724647" y="2057400"/>
                    </a:lnTo>
                    <a:cubicBezTo>
                      <a:pt x="681829" y="2121626"/>
                      <a:pt x="722491" y="2077528"/>
                      <a:pt x="661147" y="2108200"/>
                    </a:cubicBezTo>
                    <a:cubicBezTo>
                      <a:pt x="647495" y="2115026"/>
                      <a:pt x="637136" y="2127729"/>
                      <a:pt x="623047" y="2133600"/>
                    </a:cubicBezTo>
                    <a:cubicBezTo>
                      <a:pt x="505701" y="2182494"/>
                      <a:pt x="529608" y="2165030"/>
                      <a:pt x="419847" y="2184400"/>
                    </a:cubicBezTo>
                    <a:cubicBezTo>
                      <a:pt x="377332" y="2191903"/>
                      <a:pt x="292847" y="2209800"/>
                      <a:pt x="292847" y="2209800"/>
                    </a:cubicBezTo>
                    <a:cubicBezTo>
                      <a:pt x="208180" y="2205567"/>
                      <a:pt x="66442" y="2277256"/>
                      <a:pt x="38847" y="2197100"/>
                    </a:cubicBezTo>
                    <a:cubicBezTo>
                      <a:pt x="-43845" y="1956900"/>
                      <a:pt x="32123" y="1689065"/>
                      <a:pt x="26147" y="1435100"/>
                    </a:cubicBezTo>
                    <a:cubicBezTo>
                      <a:pt x="23656" y="1329211"/>
                      <a:pt x="17680" y="1223433"/>
                      <a:pt x="13447" y="1117600"/>
                    </a:cubicBezTo>
                    <a:cubicBezTo>
                      <a:pt x="17680" y="762000"/>
                      <a:pt x="9624" y="406041"/>
                      <a:pt x="26147" y="50800"/>
                    </a:cubicBezTo>
                    <a:cubicBezTo>
                      <a:pt x="27438" y="23052"/>
                      <a:pt x="60170" y="25400"/>
                      <a:pt x="896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Freeform 11"/>
            <p:cNvSpPr/>
            <p:nvPr/>
          </p:nvSpPr>
          <p:spPr>
            <a:xfrm>
              <a:off x="8354181" y="6060429"/>
              <a:ext cx="914400" cy="901700"/>
            </a:xfrm>
            <a:custGeom>
              <a:avLst/>
              <a:gdLst>
                <a:gd name="connsiteX0" fmla="*/ 38100 w 914400"/>
                <a:gd name="connsiteY0" fmla="*/ 749300 h 901700"/>
                <a:gd name="connsiteX1" fmla="*/ 114300 w 914400"/>
                <a:gd name="connsiteY1" fmla="*/ 673100 h 901700"/>
                <a:gd name="connsiteX2" fmla="*/ 139700 w 914400"/>
                <a:gd name="connsiteY2" fmla="*/ 635000 h 901700"/>
                <a:gd name="connsiteX3" fmla="*/ 254000 w 914400"/>
                <a:gd name="connsiteY3" fmla="*/ 520700 h 901700"/>
                <a:gd name="connsiteX4" fmla="*/ 292100 w 914400"/>
                <a:gd name="connsiteY4" fmla="*/ 482600 h 901700"/>
                <a:gd name="connsiteX5" fmla="*/ 444500 w 914400"/>
                <a:gd name="connsiteY5" fmla="*/ 355600 h 901700"/>
                <a:gd name="connsiteX6" fmla="*/ 482600 w 914400"/>
                <a:gd name="connsiteY6" fmla="*/ 330200 h 901700"/>
                <a:gd name="connsiteX7" fmla="*/ 520700 w 914400"/>
                <a:gd name="connsiteY7" fmla="*/ 279400 h 901700"/>
                <a:gd name="connsiteX8" fmla="*/ 558800 w 914400"/>
                <a:gd name="connsiteY8" fmla="*/ 241300 h 901700"/>
                <a:gd name="connsiteX9" fmla="*/ 609600 w 914400"/>
                <a:gd name="connsiteY9" fmla="*/ 127000 h 901700"/>
                <a:gd name="connsiteX10" fmla="*/ 635000 w 914400"/>
                <a:gd name="connsiteY10" fmla="*/ 38100 h 901700"/>
                <a:gd name="connsiteX11" fmla="*/ 711200 w 914400"/>
                <a:gd name="connsiteY11" fmla="*/ 0 h 901700"/>
                <a:gd name="connsiteX12" fmla="*/ 850900 w 914400"/>
                <a:gd name="connsiteY12" fmla="*/ 38100 h 901700"/>
                <a:gd name="connsiteX13" fmla="*/ 863600 w 914400"/>
                <a:gd name="connsiteY13" fmla="*/ 76200 h 901700"/>
                <a:gd name="connsiteX14" fmla="*/ 876300 w 914400"/>
                <a:gd name="connsiteY14" fmla="*/ 266700 h 901700"/>
                <a:gd name="connsiteX15" fmla="*/ 889000 w 914400"/>
                <a:gd name="connsiteY15" fmla="*/ 368300 h 901700"/>
                <a:gd name="connsiteX16" fmla="*/ 914400 w 914400"/>
                <a:gd name="connsiteY16" fmla="*/ 647700 h 901700"/>
                <a:gd name="connsiteX17" fmla="*/ 901700 w 914400"/>
                <a:gd name="connsiteY17" fmla="*/ 736600 h 901700"/>
                <a:gd name="connsiteX18" fmla="*/ 850900 w 914400"/>
                <a:gd name="connsiteY18" fmla="*/ 812800 h 901700"/>
                <a:gd name="connsiteX19" fmla="*/ 825500 w 914400"/>
                <a:gd name="connsiteY19" fmla="*/ 850900 h 901700"/>
                <a:gd name="connsiteX20" fmla="*/ 723900 w 914400"/>
                <a:gd name="connsiteY20" fmla="*/ 901700 h 901700"/>
                <a:gd name="connsiteX21" fmla="*/ 165100 w 914400"/>
                <a:gd name="connsiteY21" fmla="*/ 889000 h 901700"/>
                <a:gd name="connsiteX22" fmla="*/ 12700 w 914400"/>
                <a:gd name="connsiteY22" fmla="*/ 850900 h 901700"/>
                <a:gd name="connsiteX23" fmla="*/ 0 w 914400"/>
                <a:gd name="connsiteY23" fmla="*/ 812800 h 901700"/>
                <a:gd name="connsiteX24" fmla="*/ 38100 w 914400"/>
                <a:gd name="connsiteY24" fmla="*/ 74930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0" h="901700">
                  <a:moveTo>
                    <a:pt x="38100" y="749300"/>
                  </a:moveTo>
                  <a:cubicBezTo>
                    <a:pt x="57150" y="726017"/>
                    <a:pt x="90435" y="699948"/>
                    <a:pt x="114300" y="673100"/>
                  </a:cubicBezTo>
                  <a:cubicBezTo>
                    <a:pt x="124441" y="661692"/>
                    <a:pt x="129386" y="646252"/>
                    <a:pt x="139700" y="635000"/>
                  </a:cubicBezTo>
                  <a:cubicBezTo>
                    <a:pt x="176109" y="595281"/>
                    <a:pt x="215900" y="558800"/>
                    <a:pt x="254000" y="520700"/>
                  </a:cubicBezTo>
                  <a:cubicBezTo>
                    <a:pt x="266700" y="508000"/>
                    <a:pt x="278302" y="494098"/>
                    <a:pt x="292100" y="482600"/>
                  </a:cubicBezTo>
                  <a:cubicBezTo>
                    <a:pt x="342900" y="440267"/>
                    <a:pt x="389479" y="392281"/>
                    <a:pt x="444500" y="355600"/>
                  </a:cubicBezTo>
                  <a:cubicBezTo>
                    <a:pt x="457200" y="347133"/>
                    <a:pt x="471807" y="340993"/>
                    <a:pt x="482600" y="330200"/>
                  </a:cubicBezTo>
                  <a:cubicBezTo>
                    <a:pt x="497567" y="315233"/>
                    <a:pt x="506925" y="295471"/>
                    <a:pt x="520700" y="279400"/>
                  </a:cubicBezTo>
                  <a:cubicBezTo>
                    <a:pt x="532389" y="265763"/>
                    <a:pt x="546100" y="254000"/>
                    <a:pt x="558800" y="241300"/>
                  </a:cubicBezTo>
                  <a:cubicBezTo>
                    <a:pt x="589027" y="150620"/>
                    <a:pt x="569348" y="187377"/>
                    <a:pt x="609600" y="127000"/>
                  </a:cubicBezTo>
                  <a:cubicBezTo>
                    <a:pt x="610430" y="123681"/>
                    <a:pt x="628375" y="46382"/>
                    <a:pt x="635000" y="38100"/>
                  </a:cubicBezTo>
                  <a:cubicBezTo>
                    <a:pt x="652905" y="15719"/>
                    <a:pt x="686101" y="8366"/>
                    <a:pt x="711200" y="0"/>
                  </a:cubicBezTo>
                  <a:cubicBezTo>
                    <a:pt x="750845" y="4956"/>
                    <a:pt x="818882" y="-1922"/>
                    <a:pt x="850900" y="38100"/>
                  </a:cubicBezTo>
                  <a:cubicBezTo>
                    <a:pt x="859263" y="48553"/>
                    <a:pt x="859367" y="63500"/>
                    <a:pt x="863600" y="76200"/>
                  </a:cubicBezTo>
                  <a:cubicBezTo>
                    <a:pt x="867833" y="139700"/>
                    <a:pt x="870787" y="203298"/>
                    <a:pt x="876300" y="266700"/>
                  </a:cubicBezTo>
                  <a:cubicBezTo>
                    <a:pt x="879257" y="300702"/>
                    <a:pt x="885910" y="334310"/>
                    <a:pt x="889000" y="368300"/>
                  </a:cubicBezTo>
                  <a:cubicBezTo>
                    <a:pt x="919263" y="701197"/>
                    <a:pt x="885638" y="417607"/>
                    <a:pt x="914400" y="647700"/>
                  </a:cubicBezTo>
                  <a:cubicBezTo>
                    <a:pt x="910167" y="677333"/>
                    <a:pt x="912446" y="708661"/>
                    <a:pt x="901700" y="736600"/>
                  </a:cubicBezTo>
                  <a:cubicBezTo>
                    <a:pt x="890741" y="765092"/>
                    <a:pt x="867833" y="787400"/>
                    <a:pt x="850900" y="812800"/>
                  </a:cubicBezTo>
                  <a:cubicBezTo>
                    <a:pt x="842433" y="825500"/>
                    <a:pt x="838588" y="843047"/>
                    <a:pt x="825500" y="850900"/>
                  </a:cubicBezTo>
                  <a:cubicBezTo>
                    <a:pt x="750521" y="895888"/>
                    <a:pt x="785418" y="881194"/>
                    <a:pt x="723900" y="901700"/>
                  </a:cubicBezTo>
                  <a:lnTo>
                    <a:pt x="165100" y="889000"/>
                  </a:lnTo>
                  <a:cubicBezTo>
                    <a:pt x="50735" y="884684"/>
                    <a:pt x="76682" y="893555"/>
                    <a:pt x="12700" y="850900"/>
                  </a:cubicBezTo>
                  <a:cubicBezTo>
                    <a:pt x="8467" y="838200"/>
                    <a:pt x="0" y="826187"/>
                    <a:pt x="0" y="812800"/>
                  </a:cubicBezTo>
                  <a:cubicBezTo>
                    <a:pt x="0" y="779827"/>
                    <a:pt x="19050" y="772583"/>
                    <a:pt x="38100" y="7493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Footer Placeholder 2"/>
          <p:cNvSpPr txBox="1">
            <a:spLocks/>
          </p:cNvSpPr>
          <p:nvPr/>
        </p:nvSpPr>
        <p:spPr>
          <a:xfrm>
            <a:off x="6393284" y="5986290"/>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7044" y="403126"/>
            <a:ext cx="1966065" cy="675909"/>
          </a:xfrm>
          <a:prstGeom prst="rect">
            <a:avLst/>
          </a:prstGeom>
        </p:spPr>
      </p:pic>
    </p:spTree>
    <p:extLst>
      <p:ext uri="{BB962C8B-B14F-4D97-AF65-F5344CB8AC3E}">
        <p14:creationId xmlns:p14="http://schemas.microsoft.com/office/powerpoint/2010/main" val="1567200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87086" y="-1728514"/>
            <a:ext cx="4301770" cy="8562177"/>
          </a:xfrm>
        </p:spPr>
      </p:pic>
      <p:pic>
        <p:nvPicPr>
          <p:cNvPr id="1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2049" y="2041071"/>
            <a:ext cx="3706586" cy="2645229"/>
          </a:xfrm>
          <a:prstGeom prst="rect">
            <a:avLst/>
          </a:prstGeom>
        </p:spPr>
      </p:pic>
      <p:sp>
        <p:nvSpPr>
          <p:cNvPr id="5" name="Freeform 4"/>
          <p:cNvSpPr/>
          <p:nvPr/>
        </p:nvSpPr>
        <p:spPr>
          <a:xfrm>
            <a:off x="0" y="2618137"/>
            <a:ext cx="1790432" cy="2966234"/>
          </a:xfrm>
          <a:custGeom>
            <a:avLst/>
            <a:gdLst>
              <a:gd name="connsiteX0" fmla="*/ 89647 w 1461247"/>
              <a:gd name="connsiteY0" fmla="*/ 0 h 2235259"/>
              <a:gd name="connsiteX1" fmla="*/ 432547 w 1461247"/>
              <a:gd name="connsiteY1" fmla="*/ 25400 h 2235259"/>
              <a:gd name="connsiteX2" fmla="*/ 584947 w 1461247"/>
              <a:gd name="connsiteY2" fmla="*/ 76200 h 2235259"/>
              <a:gd name="connsiteX3" fmla="*/ 699247 w 1461247"/>
              <a:gd name="connsiteY3" fmla="*/ 114300 h 2235259"/>
              <a:gd name="connsiteX4" fmla="*/ 750047 w 1461247"/>
              <a:gd name="connsiteY4" fmla="*/ 127000 h 2235259"/>
              <a:gd name="connsiteX5" fmla="*/ 826247 w 1461247"/>
              <a:gd name="connsiteY5" fmla="*/ 177800 h 2235259"/>
              <a:gd name="connsiteX6" fmla="*/ 838947 w 1461247"/>
              <a:gd name="connsiteY6" fmla="*/ 215900 h 2235259"/>
              <a:gd name="connsiteX7" fmla="*/ 889747 w 1461247"/>
              <a:gd name="connsiteY7" fmla="*/ 292100 h 2235259"/>
              <a:gd name="connsiteX8" fmla="*/ 927847 w 1461247"/>
              <a:gd name="connsiteY8" fmla="*/ 368300 h 2235259"/>
              <a:gd name="connsiteX9" fmla="*/ 940547 w 1461247"/>
              <a:gd name="connsiteY9" fmla="*/ 406400 h 2235259"/>
              <a:gd name="connsiteX10" fmla="*/ 965947 w 1461247"/>
              <a:gd name="connsiteY10" fmla="*/ 444500 h 2235259"/>
              <a:gd name="connsiteX11" fmla="*/ 978647 w 1461247"/>
              <a:gd name="connsiteY11" fmla="*/ 482600 h 2235259"/>
              <a:gd name="connsiteX12" fmla="*/ 1029447 w 1461247"/>
              <a:gd name="connsiteY12" fmla="*/ 558800 h 2235259"/>
              <a:gd name="connsiteX13" fmla="*/ 1067547 w 1461247"/>
              <a:gd name="connsiteY13" fmla="*/ 635000 h 2235259"/>
              <a:gd name="connsiteX14" fmla="*/ 1092947 w 1461247"/>
              <a:gd name="connsiteY14" fmla="*/ 749300 h 2235259"/>
              <a:gd name="connsiteX15" fmla="*/ 1258047 w 1461247"/>
              <a:gd name="connsiteY15" fmla="*/ 711200 h 2235259"/>
              <a:gd name="connsiteX16" fmla="*/ 1283447 w 1461247"/>
              <a:gd name="connsiteY16" fmla="*/ 673100 h 2235259"/>
              <a:gd name="connsiteX17" fmla="*/ 1359647 w 1461247"/>
              <a:gd name="connsiteY17" fmla="*/ 647700 h 2235259"/>
              <a:gd name="connsiteX18" fmla="*/ 1410447 w 1461247"/>
              <a:gd name="connsiteY18" fmla="*/ 660400 h 2235259"/>
              <a:gd name="connsiteX19" fmla="*/ 1423147 w 1461247"/>
              <a:gd name="connsiteY19" fmla="*/ 698500 h 2235259"/>
              <a:gd name="connsiteX20" fmla="*/ 1461247 w 1461247"/>
              <a:gd name="connsiteY20" fmla="*/ 774700 h 2235259"/>
              <a:gd name="connsiteX21" fmla="*/ 1448547 w 1461247"/>
              <a:gd name="connsiteY21" fmla="*/ 889000 h 2235259"/>
              <a:gd name="connsiteX22" fmla="*/ 1372347 w 1461247"/>
              <a:gd name="connsiteY22" fmla="*/ 939800 h 2235259"/>
              <a:gd name="connsiteX23" fmla="*/ 1308847 w 1461247"/>
              <a:gd name="connsiteY23" fmla="*/ 1003300 h 2235259"/>
              <a:gd name="connsiteX24" fmla="*/ 1232647 w 1461247"/>
              <a:gd name="connsiteY24" fmla="*/ 1066800 h 2235259"/>
              <a:gd name="connsiteX25" fmla="*/ 1207247 w 1461247"/>
              <a:gd name="connsiteY25" fmla="*/ 1104900 h 2235259"/>
              <a:gd name="connsiteX26" fmla="*/ 1169147 w 1461247"/>
              <a:gd name="connsiteY26" fmla="*/ 1117600 h 2235259"/>
              <a:gd name="connsiteX27" fmla="*/ 1118347 w 1461247"/>
              <a:gd name="connsiteY27" fmla="*/ 1168400 h 2235259"/>
              <a:gd name="connsiteX28" fmla="*/ 1105647 w 1461247"/>
              <a:gd name="connsiteY28" fmla="*/ 1206500 h 2235259"/>
              <a:gd name="connsiteX29" fmla="*/ 1080247 w 1461247"/>
              <a:gd name="connsiteY29" fmla="*/ 1244600 h 2235259"/>
              <a:gd name="connsiteX30" fmla="*/ 1054847 w 1461247"/>
              <a:gd name="connsiteY30" fmla="*/ 1320800 h 2235259"/>
              <a:gd name="connsiteX31" fmla="*/ 1029447 w 1461247"/>
              <a:gd name="connsiteY31" fmla="*/ 1574800 h 2235259"/>
              <a:gd name="connsiteX32" fmla="*/ 1004047 w 1461247"/>
              <a:gd name="connsiteY32" fmla="*/ 1612900 h 2235259"/>
              <a:gd name="connsiteX33" fmla="*/ 953247 w 1461247"/>
              <a:gd name="connsiteY33" fmla="*/ 1714500 h 2235259"/>
              <a:gd name="connsiteX34" fmla="*/ 927847 w 1461247"/>
              <a:gd name="connsiteY34" fmla="*/ 1765300 h 2235259"/>
              <a:gd name="connsiteX35" fmla="*/ 915147 w 1461247"/>
              <a:gd name="connsiteY35" fmla="*/ 1803400 h 2235259"/>
              <a:gd name="connsiteX36" fmla="*/ 877047 w 1461247"/>
              <a:gd name="connsiteY36" fmla="*/ 1841500 h 2235259"/>
              <a:gd name="connsiteX37" fmla="*/ 813547 w 1461247"/>
              <a:gd name="connsiteY37" fmla="*/ 1955800 h 2235259"/>
              <a:gd name="connsiteX38" fmla="*/ 788147 w 1461247"/>
              <a:gd name="connsiteY38" fmla="*/ 1993900 h 2235259"/>
              <a:gd name="connsiteX39" fmla="*/ 762747 w 1461247"/>
              <a:gd name="connsiteY39" fmla="*/ 2032000 h 2235259"/>
              <a:gd name="connsiteX40" fmla="*/ 724647 w 1461247"/>
              <a:gd name="connsiteY40" fmla="*/ 2057400 h 2235259"/>
              <a:gd name="connsiteX41" fmla="*/ 661147 w 1461247"/>
              <a:gd name="connsiteY41" fmla="*/ 2108200 h 2235259"/>
              <a:gd name="connsiteX42" fmla="*/ 623047 w 1461247"/>
              <a:gd name="connsiteY42" fmla="*/ 2133600 h 2235259"/>
              <a:gd name="connsiteX43" fmla="*/ 419847 w 1461247"/>
              <a:gd name="connsiteY43" fmla="*/ 2184400 h 2235259"/>
              <a:gd name="connsiteX44" fmla="*/ 292847 w 1461247"/>
              <a:gd name="connsiteY44" fmla="*/ 2209800 h 2235259"/>
              <a:gd name="connsiteX45" fmla="*/ 38847 w 1461247"/>
              <a:gd name="connsiteY45" fmla="*/ 2197100 h 2235259"/>
              <a:gd name="connsiteX46" fmla="*/ 26147 w 1461247"/>
              <a:gd name="connsiteY46" fmla="*/ 1435100 h 2235259"/>
              <a:gd name="connsiteX47" fmla="*/ 13447 w 1461247"/>
              <a:gd name="connsiteY47" fmla="*/ 1117600 h 2235259"/>
              <a:gd name="connsiteX48" fmla="*/ 26147 w 1461247"/>
              <a:gd name="connsiteY48" fmla="*/ 50800 h 2235259"/>
              <a:gd name="connsiteX49" fmla="*/ 89647 w 1461247"/>
              <a:gd name="connsiteY49" fmla="*/ 0 h 223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461247" h="2235259">
                <a:moveTo>
                  <a:pt x="89647" y="0"/>
                </a:moveTo>
                <a:cubicBezTo>
                  <a:pt x="203947" y="8467"/>
                  <a:pt x="323815" y="-10844"/>
                  <a:pt x="432547" y="25400"/>
                </a:cubicBezTo>
                <a:lnTo>
                  <a:pt x="584947" y="76200"/>
                </a:lnTo>
                <a:lnTo>
                  <a:pt x="699247" y="114300"/>
                </a:lnTo>
                <a:lnTo>
                  <a:pt x="750047" y="127000"/>
                </a:lnTo>
                <a:cubicBezTo>
                  <a:pt x="775447" y="143933"/>
                  <a:pt x="816594" y="148840"/>
                  <a:pt x="826247" y="177800"/>
                </a:cubicBezTo>
                <a:cubicBezTo>
                  <a:pt x="830480" y="190500"/>
                  <a:pt x="832446" y="204198"/>
                  <a:pt x="838947" y="215900"/>
                </a:cubicBezTo>
                <a:cubicBezTo>
                  <a:pt x="853772" y="242585"/>
                  <a:pt x="880094" y="263140"/>
                  <a:pt x="889747" y="292100"/>
                </a:cubicBezTo>
                <a:cubicBezTo>
                  <a:pt x="921669" y="387865"/>
                  <a:pt x="878608" y="269823"/>
                  <a:pt x="927847" y="368300"/>
                </a:cubicBezTo>
                <a:cubicBezTo>
                  <a:pt x="933834" y="380274"/>
                  <a:pt x="934560" y="394426"/>
                  <a:pt x="940547" y="406400"/>
                </a:cubicBezTo>
                <a:cubicBezTo>
                  <a:pt x="947373" y="420052"/>
                  <a:pt x="959121" y="430848"/>
                  <a:pt x="965947" y="444500"/>
                </a:cubicBezTo>
                <a:cubicBezTo>
                  <a:pt x="971934" y="456474"/>
                  <a:pt x="972146" y="470898"/>
                  <a:pt x="978647" y="482600"/>
                </a:cubicBezTo>
                <a:cubicBezTo>
                  <a:pt x="993472" y="509285"/>
                  <a:pt x="1019794" y="529840"/>
                  <a:pt x="1029447" y="558800"/>
                </a:cubicBezTo>
                <a:cubicBezTo>
                  <a:pt x="1061369" y="654565"/>
                  <a:pt x="1018308" y="536523"/>
                  <a:pt x="1067547" y="635000"/>
                </a:cubicBezTo>
                <a:cubicBezTo>
                  <a:pt x="1083179" y="666264"/>
                  <a:pt x="1088069" y="720034"/>
                  <a:pt x="1092947" y="749300"/>
                </a:cubicBezTo>
                <a:cubicBezTo>
                  <a:pt x="1159258" y="742669"/>
                  <a:pt x="1211770" y="757477"/>
                  <a:pt x="1258047" y="711200"/>
                </a:cubicBezTo>
                <a:cubicBezTo>
                  <a:pt x="1268840" y="700407"/>
                  <a:pt x="1270504" y="681190"/>
                  <a:pt x="1283447" y="673100"/>
                </a:cubicBezTo>
                <a:cubicBezTo>
                  <a:pt x="1306151" y="658910"/>
                  <a:pt x="1359647" y="647700"/>
                  <a:pt x="1359647" y="647700"/>
                </a:cubicBezTo>
                <a:cubicBezTo>
                  <a:pt x="1376580" y="651933"/>
                  <a:pt x="1396817" y="649496"/>
                  <a:pt x="1410447" y="660400"/>
                </a:cubicBezTo>
                <a:cubicBezTo>
                  <a:pt x="1420900" y="668763"/>
                  <a:pt x="1417160" y="686526"/>
                  <a:pt x="1423147" y="698500"/>
                </a:cubicBezTo>
                <a:cubicBezTo>
                  <a:pt x="1472386" y="796977"/>
                  <a:pt x="1429325" y="678935"/>
                  <a:pt x="1461247" y="774700"/>
                </a:cubicBezTo>
                <a:cubicBezTo>
                  <a:pt x="1457014" y="812800"/>
                  <a:pt x="1466721" y="855248"/>
                  <a:pt x="1448547" y="889000"/>
                </a:cubicBezTo>
                <a:cubicBezTo>
                  <a:pt x="1434074" y="915878"/>
                  <a:pt x="1372347" y="939800"/>
                  <a:pt x="1372347" y="939800"/>
                </a:cubicBezTo>
                <a:cubicBezTo>
                  <a:pt x="1325780" y="1009650"/>
                  <a:pt x="1372347" y="950383"/>
                  <a:pt x="1308847" y="1003300"/>
                </a:cubicBezTo>
                <a:cubicBezTo>
                  <a:pt x="1211061" y="1084788"/>
                  <a:pt x="1327242" y="1003737"/>
                  <a:pt x="1232647" y="1066800"/>
                </a:cubicBezTo>
                <a:cubicBezTo>
                  <a:pt x="1224180" y="1079500"/>
                  <a:pt x="1219166" y="1095365"/>
                  <a:pt x="1207247" y="1104900"/>
                </a:cubicBezTo>
                <a:cubicBezTo>
                  <a:pt x="1196794" y="1113263"/>
                  <a:pt x="1178613" y="1108134"/>
                  <a:pt x="1169147" y="1117600"/>
                </a:cubicBezTo>
                <a:cubicBezTo>
                  <a:pt x="1101414" y="1185333"/>
                  <a:pt x="1219947" y="1134533"/>
                  <a:pt x="1118347" y="1168400"/>
                </a:cubicBezTo>
                <a:cubicBezTo>
                  <a:pt x="1114114" y="1181100"/>
                  <a:pt x="1111634" y="1194526"/>
                  <a:pt x="1105647" y="1206500"/>
                </a:cubicBezTo>
                <a:cubicBezTo>
                  <a:pt x="1098821" y="1220152"/>
                  <a:pt x="1086446" y="1230652"/>
                  <a:pt x="1080247" y="1244600"/>
                </a:cubicBezTo>
                <a:cubicBezTo>
                  <a:pt x="1069373" y="1269066"/>
                  <a:pt x="1054847" y="1320800"/>
                  <a:pt x="1054847" y="1320800"/>
                </a:cubicBezTo>
                <a:cubicBezTo>
                  <a:pt x="1054193" y="1329299"/>
                  <a:pt x="1042175" y="1532374"/>
                  <a:pt x="1029447" y="1574800"/>
                </a:cubicBezTo>
                <a:cubicBezTo>
                  <a:pt x="1025061" y="1589420"/>
                  <a:pt x="1012514" y="1600200"/>
                  <a:pt x="1004047" y="1612900"/>
                </a:cubicBezTo>
                <a:cubicBezTo>
                  <a:pt x="981763" y="1702036"/>
                  <a:pt x="1007217" y="1628149"/>
                  <a:pt x="953247" y="1714500"/>
                </a:cubicBezTo>
                <a:cubicBezTo>
                  <a:pt x="943213" y="1730554"/>
                  <a:pt x="935305" y="1747899"/>
                  <a:pt x="927847" y="1765300"/>
                </a:cubicBezTo>
                <a:cubicBezTo>
                  <a:pt x="922574" y="1777605"/>
                  <a:pt x="922573" y="1792261"/>
                  <a:pt x="915147" y="1803400"/>
                </a:cubicBezTo>
                <a:cubicBezTo>
                  <a:pt x="905184" y="1818344"/>
                  <a:pt x="889747" y="1828800"/>
                  <a:pt x="877047" y="1841500"/>
                </a:cubicBezTo>
                <a:cubicBezTo>
                  <a:pt x="854694" y="1908560"/>
                  <a:pt x="871773" y="1868461"/>
                  <a:pt x="813547" y="1955800"/>
                </a:cubicBezTo>
                <a:lnTo>
                  <a:pt x="788147" y="1993900"/>
                </a:lnTo>
                <a:cubicBezTo>
                  <a:pt x="779680" y="2006600"/>
                  <a:pt x="775447" y="2023533"/>
                  <a:pt x="762747" y="2032000"/>
                </a:cubicBezTo>
                <a:lnTo>
                  <a:pt x="724647" y="2057400"/>
                </a:lnTo>
                <a:cubicBezTo>
                  <a:pt x="681829" y="2121626"/>
                  <a:pt x="722491" y="2077528"/>
                  <a:pt x="661147" y="2108200"/>
                </a:cubicBezTo>
                <a:cubicBezTo>
                  <a:pt x="647495" y="2115026"/>
                  <a:pt x="637136" y="2127729"/>
                  <a:pt x="623047" y="2133600"/>
                </a:cubicBezTo>
                <a:cubicBezTo>
                  <a:pt x="505701" y="2182494"/>
                  <a:pt x="529608" y="2165030"/>
                  <a:pt x="419847" y="2184400"/>
                </a:cubicBezTo>
                <a:cubicBezTo>
                  <a:pt x="377332" y="2191903"/>
                  <a:pt x="292847" y="2209800"/>
                  <a:pt x="292847" y="2209800"/>
                </a:cubicBezTo>
                <a:cubicBezTo>
                  <a:pt x="208180" y="2205567"/>
                  <a:pt x="66442" y="2277256"/>
                  <a:pt x="38847" y="2197100"/>
                </a:cubicBezTo>
                <a:cubicBezTo>
                  <a:pt x="-43845" y="1956900"/>
                  <a:pt x="32123" y="1689065"/>
                  <a:pt x="26147" y="1435100"/>
                </a:cubicBezTo>
                <a:cubicBezTo>
                  <a:pt x="23656" y="1329211"/>
                  <a:pt x="17680" y="1223433"/>
                  <a:pt x="13447" y="1117600"/>
                </a:cubicBezTo>
                <a:cubicBezTo>
                  <a:pt x="17680" y="762000"/>
                  <a:pt x="9624" y="406041"/>
                  <a:pt x="26147" y="50800"/>
                </a:cubicBezTo>
                <a:cubicBezTo>
                  <a:pt x="27438" y="23052"/>
                  <a:pt x="60170" y="25400"/>
                  <a:pt x="896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396343" y="5421087"/>
            <a:ext cx="1575706" cy="1436914"/>
          </a:xfrm>
          <a:custGeom>
            <a:avLst/>
            <a:gdLst>
              <a:gd name="connsiteX0" fmla="*/ 38100 w 914400"/>
              <a:gd name="connsiteY0" fmla="*/ 749300 h 901700"/>
              <a:gd name="connsiteX1" fmla="*/ 114300 w 914400"/>
              <a:gd name="connsiteY1" fmla="*/ 673100 h 901700"/>
              <a:gd name="connsiteX2" fmla="*/ 139700 w 914400"/>
              <a:gd name="connsiteY2" fmla="*/ 635000 h 901700"/>
              <a:gd name="connsiteX3" fmla="*/ 254000 w 914400"/>
              <a:gd name="connsiteY3" fmla="*/ 520700 h 901700"/>
              <a:gd name="connsiteX4" fmla="*/ 292100 w 914400"/>
              <a:gd name="connsiteY4" fmla="*/ 482600 h 901700"/>
              <a:gd name="connsiteX5" fmla="*/ 444500 w 914400"/>
              <a:gd name="connsiteY5" fmla="*/ 355600 h 901700"/>
              <a:gd name="connsiteX6" fmla="*/ 482600 w 914400"/>
              <a:gd name="connsiteY6" fmla="*/ 330200 h 901700"/>
              <a:gd name="connsiteX7" fmla="*/ 520700 w 914400"/>
              <a:gd name="connsiteY7" fmla="*/ 279400 h 901700"/>
              <a:gd name="connsiteX8" fmla="*/ 558800 w 914400"/>
              <a:gd name="connsiteY8" fmla="*/ 241300 h 901700"/>
              <a:gd name="connsiteX9" fmla="*/ 609600 w 914400"/>
              <a:gd name="connsiteY9" fmla="*/ 127000 h 901700"/>
              <a:gd name="connsiteX10" fmla="*/ 635000 w 914400"/>
              <a:gd name="connsiteY10" fmla="*/ 38100 h 901700"/>
              <a:gd name="connsiteX11" fmla="*/ 711200 w 914400"/>
              <a:gd name="connsiteY11" fmla="*/ 0 h 901700"/>
              <a:gd name="connsiteX12" fmla="*/ 850900 w 914400"/>
              <a:gd name="connsiteY12" fmla="*/ 38100 h 901700"/>
              <a:gd name="connsiteX13" fmla="*/ 863600 w 914400"/>
              <a:gd name="connsiteY13" fmla="*/ 76200 h 901700"/>
              <a:gd name="connsiteX14" fmla="*/ 876300 w 914400"/>
              <a:gd name="connsiteY14" fmla="*/ 266700 h 901700"/>
              <a:gd name="connsiteX15" fmla="*/ 889000 w 914400"/>
              <a:gd name="connsiteY15" fmla="*/ 368300 h 901700"/>
              <a:gd name="connsiteX16" fmla="*/ 914400 w 914400"/>
              <a:gd name="connsiteY16" fmla="*/ 647700 h 901700"/>
              <a:gd name="connsiteX17" fmla="*/ 901700 w 914400"/>
              <a:gd name="connsiteY17" fmla="*/ 736600 h 901700"/>
              <a:gd name="connsiteX18" fmla="*/ 850900 w 914400"/>
              <a:gd name="connsiteY18" fmla="*/ 812800 h 901700"/>
              <a:gd name="connsiteX19" fmla="*/ 825500 w 914400"/>
              <a:gd name="connsiteY19" fmla="*/ 850900 h 901700"/>
              <a:gd name="connsiteX20" fmla="*/ 723900 w 914400"/>
              <a:gd name="connsiteY20" fmla="*/ 901700 h 901700"/>
              <a:gd name="connsiteX21" fmla="*/ 165100 w 914400"/>
              <a:gd name="connsiteY21" fmla="*/ 889000 h 901700"/>
              <a:gd name="connsiteX22" fmla="*/ 12700 w 914400"/>
              <a:gd name="connsiteY22" fmla="*/ 850900 h 901700"/>
              <a:gd name="connsiteX23" fmla="*/ 0 w 914400"/>
              <a:gd name="connsiteY23" fmla="*/ 812800 h 901700"/>
              <a:gd name="connsiteX24" fmla="*/ 38100 w 914400"/>
              <a:gd name="connsiteY24" fmla="*/ 74930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0" h="901700">
                <a:moveTo>
                  <a:pt x="38100" y="749300"/>
                </a:moveTo>
                <a:cubicBezTo>
                  <a:pt x="57150" y="726017"/>
                  <a:pt x="90435" y="699948"/>
                  <a:pt x="114300" y="673100"/>
                </a:cubicBezTo>
                <a:cubicBezTo>
                  <a:pt x="124441" y="661692"/>
                  <a:pt x="129386" y="646252"/>
                  <a:pt x="139700" y="635000"/>
                </a:cubicBezTo>
                <a:cubicBezTo>
                  <a:pt x="176109" y="595281"/>
                  <a:pt x="215900" y="558800"/>
                  <a:pt x="254000" y="520700"/>
                </a:cubicBezTo>
                <a:cubicBezTo>
                  <a:pt x="266700" y="508000"/>
                  <a:pt x="278302" y="494098"/>
                  <a:pt x="292100" y="482600"/>
                </a:cubicBezTo>
                <a:cubicBezTo>
                  <a:pt x="342900" y="440267"/>
                  <a:pt x="389479" y="392281"/>
                  <a:pt x="444500" y="355600"/>
                </a:cubicBezTo>
                <a:cubicBezTo>
                  <a:pt x="457200" y="347133"/>
                  <a:pt x="471807" y="340993"/>
                  <a:pt x="482600" y="330200"/>
                </a:cubicBezTo>
                <a:cubicBezTo>
                  <a:pt x="497567" y="315233"/>
                  <a:pt x="506925" y="295471"/>
                  <a:pt x="520700" y="279400"/>
                </a:cubicBezTo>
                <a:cubicBezTo>
                  <a:pt x="532389" y="265763"/>
                  <a:pt x="546100" y="254000"/>
                  <a:pt x="558800" y="241300"/>
                </a:cubicBezTo>
                <a:cubicBezTo>
                  <a:pt x="589027" y="150620"/>
                  <a:pt x="569348" y="187377"/>
                  <a:pt x="609600" y="127000"/>
                </a:cubicBezTo>
                <a:cubicBezTo>
                  <a:pt x="610430" y="123681"/>
                  <a:pt x="628375" y="46382"/>
                  <a:pt x="635000" y="38100"/>
                </a:cubicBezTo>
                <a:cubicBezTo>
                  <a:pt x="652905" y="15719"/>
                  <a:pt x="686101" y="8366"/>
                  <a:pt x="711200" y="0"/>
                </a:cubicBezTo>
                <a:cubicBezTo>
                  <a:pt x="750845" y="4956"/>
                  <a:pt x="818882" y="-1922"/>
                  <a:pt x="850900" y="38100"/>
                </a:cubicBezTo>
                <a:cubicBezTo>
                  <a:pt x="859263" y="48553"/>
                  <a:pt x="859367" y="63500"/>
                  <a:pt x="863600" y="76200"/>
                </a:cubicBezTo>
                <a:cubicBezTo>
                  <a:pt x="867833" y="139700"/>
                  <a:pt x="870787" y="203298"/>
                  <a:pt x="876300" y="266700"/>
                </a:cubicBezTo>
                <a:cubicBezTo>
                  <a:pt x="879257" y="300702"/>
                  <a:pt x="885910" y="334310"/>
                  <a:pt x="889000" y="368300"/>
                </a:cubicBezTo>
                <a:cubicBezTo>
                  <a:pt x="919263" y="701197"/>
                  <a:pt x="885638" y="417607"/>
                  <a:pt x="914400" y="647700"/>
                </a:cubicBezTo>
                <a:cubicBezTo>
                  <a:pt x="910167" y="677333"/>
                  <a:pt x="912446" y="708661"/>
                  <a:pt x="901700" y="736600"/>
                </a:cubicBezTo>
                <a:cubicBezTo>
                  <a:pt x="890741" y="765092"/>
                  <a:pt x="867833" y="787400"/>
                  <a:pt x="850900" y="812800"/>
                </a:cubicBezTo>
                <a:cubicBezTo>
                  <a:pt x="842433" y="825500"/>
                  <a:pt x="838588" y="843047"/>
                  <a:pt x="825500" y="850900"/>
                </a:cubicBezTo>
                <a:cubicBezTo>
                  <a:pt x="750521" y="895888"/>
                  <a:pt x="785418" y="881194"/>
                  <a:pt x="723900" y="901700"/>
                </a:cubicBezTo>
                <a:lnTo>
                  <a:pt x="165100" y="889000"/>
                </a:lnTo>
                <a:cubicBezTo>
                  <a:pt x="50735" y="884684"/>
                  <a:pt x="76682" y="893555"/>
                  <a:pt x="12700" y="850900"/>
                </a:cubicBezTo>
                <a:cubicBezTo>
                  <a:pt x="8467" y="838200"/>
                  <a:pt x="0" y="826187"/>
                  <a:pt x="0" y="812800"/>
                </a:cubicBezTo>
                <a:cubicBezTo>
                  <a:pt x="0" y="779827"/>
                  <a:pt x="19050" y="772583"/>
                  <a:pt x="38100" y="7493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333693" y="0"/>
            <a:ext cx="3657500" cy="1205897"/>
          </a:xfrm>
          <a:noFill/>
        </p:spPr>
        <p:txBody>
          <a:bodyPr>
            <a:normAutofit/>
          </a:bodyPr>
          <a:lstStyle/>
          <a:p>
            <a:pPr algn="ctr"/>
            <a:r>
              <a:rPr lang="en-GB" dirty="0" smtClean="0"/>
              <a:t>Service availability: </a:t>
            </a:r>
            <a:r>
              <a:rPr lang="en-GB" b="0" dirty="0" smtClean="0"/>
              <a:t>joint </a:t>
            </a:r>
            <a:r>
              <a:rPr lang="en-GB" b="0" dirty="0"/>
              <a:t>cardiac clinics </a:t>
            </a:r>
          </a:p>
        </p:txBody>
      </p:sp>
      <p:sp>
        <p:nvSpPr>
          <p:cNvPr id="10" name="Footer Placeholder 2"/>
          <p:cNvSpPr txBox="1">
            <a:spLocks/>
          </p:cNvSpPr>
          <p:nvPr/>
        </p:nvSpPr>
        <p:spPr>
          <a:xfrm>
            <a:off x="6531378" y="6030605"/>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8355" y="399245"/>
            <a:ext cx="1966065" cy="675909"/>
          </a:xfrm>
          <a:prstGeom prst="rect">
            <a:avLst/>
          </a:prstGeom>
        </p:spPr>
      </p:pic>
    </p:spTree>
    <p:extLst>
      <p:ext uri="{BB962C8B-B14F-4D97-AF65-F5344CB8AC3E}">
        <p14:creationId xmlns:p14="http://schemas.microsoft.com/office/powerpoint/2010/main" val="598164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3778"/>
            <a:ext cx="7886700" cy="671722"/>
          </a:xfrm>
        </p:spPr>
        <p:txBody>
          <a:bodyPr>
            <a:normAutofit fontScale="90000"/>
          </a:bodyPr>
          <a:lstStyle/>
          <a:p>
            <a:r>
              <a:rPr lang="en-GB" sz="3200" dirty="0"/>
              <a:t>Availability of facilities for obstetric </a:t>
            </a:r>
            <a:r>
              <a:rPr lang="en-GB" sz="3200" dirty="0" smtClean="0"/>
              <a:t>haemorrhage</a:t>
            </a:r>
            <a:endParaRPr lang="en-GB" dirty="0"/>
          </a:p>
        </p:txBody>
      </p:sp>
      <p:graphicFrame>
        <p:nvGraphicFramePr>
          <p:cNvPr id="5" name="Content Placeholder 4"/>
          <p:cNvGraphicFramePr>
            <a:graphicFrameLocks noGrp="1"/>
          </p:cNvGraphicFramePr>
          <p:nvPr>
            <p:ph idx="1"/>
            <p:extLst/>
          </p:nvPr>
        </p:nvGraphicFramePr>
        <p:xfrm>
          <a:off x="628650" y="2095500"/>
          <a:ext cx="7886700" cy="4584700"/>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373003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554" y="1423777"/>
            <a:ext cx="7971692" cy="686377"/>
          </a:xfrm>
        </p:spPr>
        <p:txBody>
          <a:bodyPr>
            <a:normAutofit/>
          </a:bodyPr>
          <a:lstStyle/>
          <a:p>
            <a:r>
              <a:rPr lang="en-GB" dirty="0" smtClean="0"/>
              <a:t>Electronic information sharing</a:t>
            </a:r>
            <a:endParaRPr lang="en-GB" sz="1800" b="0" dirty="0"/>
          </a:p>
        </p:txBody>
      </p:sp>
      <p:sp>
        <p:nvSpPr>
          <p:cNvPr id="3" name="Content Placeholder 2"/>
          <p:cNvSpPr>
            <a:spLocks noGrp="1"/>
          </p:cNvSpPr>
          <p:nvPr>
            <p:ph idx="1"/>
          </p:nvPr>
        </p:nvSpPr>
        <p:spPr>
          <a:xfrm>
            <a:off x="628650" y="2408328"/>
            <a:ext cx="7886700" cy="3940957"/>
          </a:xfrm>
        </p:spPr>
        <p:txBody>
          <a:bodyPr>
            <a:normAutofit fontScale="92500" lnSpcReduction="10000"/>
          </a:bodyPr>
          <a:lstStyle/>
          <a:p>
            <a:r>
              <a:rPr lang="en-GB" dirty="0" smtClean="0"/>
              <a:t>97% of trusts/boards use an electronic maternity system</a:t>
            </a:r>
          </a:p>
          <a:p>
            <a:endParaRPr lang="en-GB" dirty="0"/>
          </a:p>
          <a:p>
            <a:pPr marL="0" indent="0">
              <a:buNone/>
            </a:pPr>
            <a:r>
              <a:rPr lang="en-GB" dirty="0" smtClean="0"/>
              <a:t>	but</a:t>
            </a:r>
          </a:p>
          <a:p>
            <a:endParaRPr lang="en-GB" dirty="0" smtClean="0"/>
          </a:p>
          <a:p>
            <a:r>
              <a:rPr lang="en-GB" dirty="0" smtClean="0"/>
              <a:t>Half report that community midwives do not have access to women’s full electronic maternity record at all times, </a:t>
            </a:r>
            <a:br>
              <a:rPr lang="en-GB" dirty="0" smtClean="0"/>
            </a:br>
            <a:r>
              <a:rPr lang="en-GB" dirty="0" smtClean="0"/>
              <a:t>and over 20% that they do not have access at their community base</a:t>
            </a:r>
            <a:br>
              <a:rPr lang="en-GB" dirty="0" smtClean="0"/>
            </a:br>
            <a:endParaRPr lang="en-GB" dirty="0" smtClean="0"/>
          </a:p>
          <a:p>
            <a:r>
              <a:rPr lang="en-GB" dirty="0" smtClean="0"/>
              <a:t>Only a tenth report that women can access their electronic maternity record</a:t>
            </a:r>
            <a:endParaRPr lang="en-GB" dirty="0"/>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293622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1791222"/>
          <a:ext cx="9144000" cy="50667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734864" y="1340285"/>
            <a:ext cx="4387103" cy="547830"/>
          </a:xfrm>
        </p:spPr>
        <p:txBody>
          <a:bodyPr/>
          <a:lstStyle/>
          <a:p>
            <a:r>
              <a:rPr lang="en-GB" dirty="0" smtClean="0"/>
              <a:t>Multiprofessional training</a:t>
            </a:r>
            <a:endParaRPr lang="en-GB" dirty="0"/>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55530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024" y="2582876"/>
            <a:ext cx="1818336" cy="951612"/>
          </a:xfrm>
        </p:spPr>
        <p:txBody>
          <a:bodyPr>
            <a:normAutofit/>
          </a:bodyPr>
          <a:lstStyle/>
          <a:p>
            <a:r>
              <a:rPr lang="en-GB" sz="4000" dirty="0" smtClean="0"/>
              <a:t>Staffing</a:t>
            </a:r>
            <a:endParaRPr lang="en-GB" sz="3600" dirty="0"/>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947778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03738"/>
            <a:ext cx="7886700" cy="951612"/>
          </a:xfrm>
        </p:spPr>
        <p:txBody>
          <a:bodyPr/>
          <a:lstStyle/>
          <a:p>
            <a:r>
              <a:rPr lang="en-GB" dirty="0" smtClean="0"/>
              <a:t>Rationale</a:t>
            </a:r>
            <a:endParaRPr lang="en-GB" dirty="0"/>
          </a:p>
        </p:txBody>
      </p:sp>
      <p:sp>
        <p:nvSpPr>
          <p:cNvPr id="3" name="Content Placeholder 2"/>
          <p:cNvSpPr>
            <a:spLocks noGrp="1"/>
          </p:cNvSpPr>
          <p:nvPr>
            <p:ph idx="1"/>
          </p:nvPr>
        </p:nvSpPr>
        <p:spPr>
          <a:xfrm>
            <a:off x="395764" y="2156433"/>
            <a:ext cx="5162550" cy="4106185"/>
          </a:xfrm>
        </p:spPr>
        <p:txBody>
          <a:bodyPr>
            <a:noAutofit/>
          </a:bodyPr>
          <a:lstStyle/>
          <a:p>
            <a:r>
              <a:rPr lang="en-GB" sz="2000" dirty="0"/>
              <a:t>Rates of stillbirth and maternal mortality are higher than in many European </a:t>
            </a:r>
            <a:r>
              <a:rPr lang="en-GB" sz="2000" dirty="0" smtClean="0"/>
              <a:t>countries</a:t>
            </a:r>
          </a:p>
          <a:p>
            <a:endParaRPr lang="en-GB" sz="2000" dirty="0"/>
          </a:p>
          <a:p>
            <a:r>
              <a:rPr lang="en-GB" sz="2000" dirty="0"/>
              <a:t>Growing body of evidence pointing towards </a:t>
            </a:r>
            <a:r>
              <a:rPr lang="en-GB" sz="2000" dirty="0" smtClean="0"/>
              <a:t>variation </a:t>
            </a:r>
            <a:r>
              <a:rPr lang="en-GB" sz="2000" dirty="0"/>
              <a:t>in outcomes </a:t>
            </a:r>
            <a:endParaRPr lang="en-GB" sz="2000" dirty="0" smtClean="0"/>
          </a:p>
          <a:p>
            <a:endParaRPr lang="en-GB" sz="2000" dirty="0" smtClean="0"/>
          </a:p>
          <a:p>
            <a:r>
              <a:rPr lang="en-GB" sz="2000" dirty="0" smtClean="0"/>
              <a:t>Countless </a:t>
            </a:r>
            <a:r>
              <a:rPr lang="en-GB" sz="2000" dirty="0"/>
              <a:t>inquiries concluding e.g. “the majority of births are safe, but some births are less safe than they could, and should be”</a:t>
            </a:r>
            <a:r>
              <a:rPr lang="en-GB" altLang="en-US" sz="2000" dirty="0"/>
              <a:t> Kings Fund (2008) </a:t>
            </a:r>
            <a:endParaRPr lang="en-GB" altLang="en-US" sz="2000" dirty="0" smtClean="0"/>
          </a:p>
          <a:p>
            <a:endParaRPr lang="en-GB" altLang="en-US" sz="2000" dirty="0"/>
          </a:p>
          <a:p>
            <a:r>
              <a:rPr lang="en-GB" sz="2000" dirty="0"/>
              <a:t>£100 million in litigation costs over 10 years – higher than any other clinical specialty</a:t>
            </a:r>
          </a:p>
          <a:p>
            <a:endParaRPr lang="en-GB" sz="2000" dirty="0"/>
          </a:p>
        </p:txBody>
      </p:sp>
      <p:pic>
        <p:nvPicPr>
          <p:cNvPr id="9" name="Picture 8"/>
          <p:cNvPicPr>
            <a:picLocks noChangeAspect="1"/>
          </p:cNvPicPr>
          <p:nvPr/>
        </p:nvPicPr>
        <p:blipFill>
          <a:blip r:embed="rId3"/>
          <a:stretch>
            <a:fillRect/>
          </a:stretch>
        </p:blipFill>
        <p:spPr>
          <a:xfrm>
            <a:off x="5570487" y="365760"/>
            <a:ext cx="3142150" cy="3778412"/>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stretch>
            <a:fillRect/>
          </a:stretch>
        </p:blipFill>
        <p:spPr>
          <a:xfrm>
            <a:off x="5594833" y="837603"/>
            <a:ext cx="3108008" cy="4422408"/>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1628" y="2237628"/>
            <a:ext cx="3111010" cy="4403201"/>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Screen Shot 2012-04-19 at 09.57.49.png"/>
          <p:cNvPicPr>
            <a:picLocks noChangeAspect="1"/>
          </p:cNvPicPr>
          <p:nvPr/>
        </p:nvPicPr>
        <p:blipFill>
          <a:blip r:embed="rId6" cstate="print"/>
          <a:srcRect/>
          <a:stretch>
            <a:fillRect/>
          </a:stretch>
        </p:blipFill>
        <p:spPr bwMode="auto">
          <a:xfrm>
            <a:off x="5579593" y="3401309"/>
            <a:ext cx="3124599" cy="33862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437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765" y="313151"/>
            <a:ext cx="3473564" cy="803256"/>
          </a:xfrm>
        </p:spPr>
        <p:txBody>
          <a:bodyPr>
            <a:normAutofit fontScale="90000"/>
          </a:bodyPr>
          <a:lstStyle/>
          <a:p>
            <a:pPr algn="ctr"/>
            <a:r>
              <a:rPr lang="en-GB" dirty="0" smtClean="0"/>
              <a:t>Community </a:t>
            </a:r>
            <a:r>
              <a:rPr lang="en-GB" dirty="0"/>
              <a:t>midwifery </a:t>
            </a:r>
            <a:r>
              <a:rPr lang="en-GB" dirty="0" smtClean="0"/>
              <a:t/>
            </a:r>
            <a:br>
              <a:rPr lang="en-GB" dirty="0" smtClean="0"/>
            </a:br>
            <a:r>
              <a:rPr lang="en-GB" dirty="0" smtClean="0"/>
              <a:t>team </a:t>
            </a:r>
            <a:r>
              <a:rPr lang="en-GB" dirty="0"/>
              <a:t>size</a:t>
            </a:r>
          </a:p>
        </p:txBody>
      </p:sp>
      <p:graphicFrame>
        <p:nvGraphicFramePr>
          <p:cNvPr id="6" name="Chart 5"/>
          <p:cNvGraphicFramePr/>
          <p:nvPr>
            <p:extLst/>
          </p:nvPr>
        </p:nvGraphicFramePr>
        <p:xfrm>
          <a:off x="-1238919" y="2782498"/>
          <a:ext cx="9975406" cy="3892939"/>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a:spLocks noGrp="1"/>
          </p:cNvSpPr>
          <p:nvPr>
            <p:ph idx="1"/>
          </p:nvPr>
        </p:nvSpPr>
        <p:spPr>
          <a:xfrm>
            <a:off x="681937" y="1419283"/>
            <a:ext cx="7886700" cy="3940957"/>
          </a:xfrm>
        </p:spPr>
        <p:txBody>
          <a:bodyPr>
            <a:normAutofit/>
          </a:bodyPr>
          <a:lstStyle/>
          <a:p>
            <a:r>
              <a:rPr lang="en-GB" dirty="0">
                <a:solidFill>
                  <a:schemeClr val="tx1"/>
                </a:solidFill>
              </a:rPr>
              <a:t>38% of trusts/boards </a:t>
            </a:r>
            <a:r>
              <a:rPr lang="en-GB" dirty="0" smtClean="0">
                <a:solidFill>
                  <a:schemeClr val="tx1"/>
                </a:solidFill>
              </a:rPr>
              <a:t>used </a:t>
            </a:r>
            <a:r>
              <a:rPr lang="en-GB" dirty="0">
                <a:solidFill>
                  <a:schemeClr val="tx1"/>
                </a:solidFill>
              </a:rPr>
              <a:t>some form of </a:t>
            </a:r>
            <a:r>
              <a:rPr lang="en-GB" dirty="0" err="1" smtClean="0">
                <a:solidFill>
                  <a:schemeClr val="tx1"/>
                </a:solidFill>
              </a:rPr>
              <a:t>caseloading</a:t>
            </a:r>
            <a:endParaRPr lang="en-GB" dirty="0" smtClean="0">
              <a:solidFill>
                <a:schemeClr val="tx1"/>
              </a:solidFill>
            </a:endParaRPr>
          </a:p>
          <a:p>
            <a:r>
              <a:rPr lang="en-GB" dirty="0">
                <a:solidFill>
                  <a:schemeClr val="tx1"/>
                </a:solidFill>
              </a:rPr>
              <a:t>44% </a:t>
            </a:r>
            <a:r>
              <a:rPr lang="en-GB" dirty="0" smtClean="0">
                <a:solidFill>
                  <a:schemeClr val="tx1"/>
                </a:solidFill>
              </a:rPr>
              <a:t>had </a:t>
            </a:r>
            <a:r>
              <a:rPr lang="en-GB" dirty="0">
                <a:solidFill>
                  <a:schemeClr val="tx1"/>
                </a:solidFill>
              </a:rPr>
              <a:t>some or all midwives working in </a:t>
            </a:r>
            <a:r>
              <a:rPr lang="en-GB" dirty="0" smtClean="0">
                <a:solidFill>
                  <a:schemeClr val="tx1"/>
                </a:solidFill>
              </a:rPr>
              <a:t>an integrated way</a:t>
            </a:r>
          </a:p>
          <a:p>
            <a:r>
              <a:rPr lang="en-GB" dirty="0">
                <a:solidFill>
                  <a:schemeClr val="tx1"/>
                </a:solidFill>
              </a:rPr>
              <a:t>92% had community midwives organised into teams</a:t>
            </a:r>
          </a:p>
          <a:p>
            <a:endParaRPr lang="en-GB" dirty="0" smtClean="0"/>
          </a:p>
        </p:txBody>
      </p:sp>
      <p:sp>
        <p:nvSpPr>
          <p:cNvPr id="7" name="Footer Placeholder 2"/>
          <p:cNvSpPr txBox="1">
            <a:spLocks/>
          </p:cNvSpPr>
          <p:nvPr/>
        </p:nvSpPr>
        <p:spPr>
          <a:xfrm>
            <a:off x="6687746" y="313151"/>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4209727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624" y="426951"/>
            <a:ext cx="5862302" cy="811369"/>
          </a:xfrm>
          <a:noFill/>
        </p:spPr>
        <p:txBody>
          <a:bodyPr>
            <a:normAutofit fontScale="90000"/>
          </a:bodyPr>
          <a:lstStyle/>
          <a:p>
            <a:r>
              <a:rPr lang="en-GB" dirty="0"/>
              <a:t>Level of continuity of carer provided with different care models </a:t>
            </a:r>
            <a:r>
              <a:rPr lang="en-GB" dirty="0" smtClean="0"/>
              <a:t/>
            </a:r>
            <a:br>
              <a:rPr lang="en-GB" dirty="0" smtClean="0"/>
            </a:br>
            <a:r>
              <a:rPr lang="en-GB" sz="2700" b="0" dirty="0" smtClean="0"/>
              <a:t>(</a:t>
            </a:r>
            <a:r>
              <a:rPr lang="en-GB" sz="2700" b="0" dirty="0"/>
              <a:t>as estimated by </a:t>
            </a:r>
            <a:r>
              <a:rPr lang="en-GB" sz="2700" b="0" dirty="0" smtClean="0"/>
              <a:t>respondents)</a:t>
            </a:r>
            <a:endParaRPr lang="en-GB" sz="2700" b="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7412"/>
            <a:ext cx="9144000" cy="4788533"/>
          </a:xfrm>
          <a:prstGeom prst="rect">
            <a:avLst/>
          </a:prstGeom>
        </p:spPr>
      </p:pic>
      <p:sp>
        <p:nvSpPr>
          <p:cNvPr id="5" name="Footer Placeholder 2"/>
          <p:cNvSpPr txBox="1">
            <a:spLocks/>
          </p:cNvSpPr>
          <p:nvPr/>
        </p:nvSpPr>
        <p:spPr>
          <a:xfrm>
            <a:off x="6550298" y="6054942"/>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1740844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882" y="425025"/>
            <a:ext cx="2909605" cy="653142"/>
          </a:xfrm>
        </p:spPr>
        <p:txBody>
          <a:bodyPr>
            <a:normAutofit fontScale="90000"/>
          </a:bodyPr>
          <a:lstStyle/>
          <a:p>
            <a:r>
              <a:rPr lang="en-GB" dirty="0" smtClean="0"/>
              <a:t>Midwifery skill mix </a:t>
            </a:r>
            <a:br>
              <a:rPr lang="en-GB" dirty="0" smtClean="0"/>
            </a:br>
            <a:r>
              <a:rPr lang="en-GB" dirty="0" smtClean="0"/>
              <a:t>per trust/board</a:t>
            </a:r>
            <a:endParaRPr lang="en-GB" dirty="0"/>
          </a:p>
        </p:txBody>
      </p:sp>
      <p:graphicFrame>
        <p:nvGraphicFramePr>
          <p:cNvPr id="4" name="Content Placeholder 3"/>
          <p:cNvGraphicFramePr>
            <a:graphicFrameLocks noGrp="1"/>
          </p:cNvGraphicFramePr>
          <p:nvPr>
            <p:ph idx="1"/>
            <p:extLst/>
          </p:nvPr>
        </p:nvGraphicFramePr>
        <p:xfrm>
          <a:off x="478972" y="1349829"/>
          <a:ext cx="8563428" cy="550817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760686" y="3025391"/>
            <a:ext cx="1074057" cy="400110"/>
          </a:xfrm>
          <a:prstGeom prst="rect">
            <a:avLst/>
          </a:prstGeom>
          <a:noFill/>
        </p:spPr>
        <p:txBody>
          <a:bodyPr wrap="square" rtlCol="0">
            <a:spAutoFit/>
          </a:bodyPr>
          <a:lstStyle/>
          <a:p>
            <a:r>
              <a:rPr lang="en-GB" sz="2000" dirty="0" smtClean="0"/>
              <a:t>Band 6</a:t>
            </a:r>
            <a:endParaRPr lang="en-GB" sz="2000" dirty="0"/>
          </a:p>
        </p:txBody>
      </p:sp>
      <p:sp>
        <p:nvSpPr>
          <p:cNvPr id="6" name="TextBox 5"/>
          <p:cNvSpPr txBox="1"/>
          <p:nvPr/>
        </p:nvSpPr>
        <p:spPr>
          <a:xfrm>
            <a:off x="820057" y="3025391"/>
            <a:ext cx="1074057" cy="400110"/>
          </a:xfrm>
          <a:prstGeom prst="rect">
            <a:avLst/>
          </a:prstGeom>
          <a:noFill/>
        </p:spPr>
        <p:txBody>
          <a:bodyPr wrap="square" rtlCol="0">
            <a:spAutoFit/>
          </a:bodyPr>
          <a:lstStyle/>
          <a:p>
            <a:r>
              <a:rPr lang="en-GB" sz="2000" dirty="0" smtClean="0"/>
              <a:t>Band 2</a:t>
            </a:r>
            <a:endParaRPr lang="en-GB" sz="2000" dirty="0"/>
          </a:p>
        </p:txBody>
      </p:sp>
      <p:sp>
        <p:nvSpPr>
          <p:cNvPr id="7" name="TextBox 6"/>
          <p:cNvSpPr txBox="1"/>
          <p:nvPr/>
        </p:nvSpPr>
        <p:spPr>
          <a:xfrm>
            <a:off x="4223657" y="1525153"/>
            <a:ext cx="1074057" cy="400110"/>
          </a:xfrm>
          <a:prstGeom prst="rect">
            <a:avLst/>
          </a:prstGeom>
          <a:noFill/>
        </p:spPr>
        <p:txBody>
          <a:bodyPr wrap="square" rtlCol="0">
            <a:spAutoFit/>
          </a:bodyPr>
          <a:lstStyle/>
          <a:p>
            <a:r>
              <a:rPr lang="en-GB" sz="2000" dirty="0" smtClean="0">
                <a:solidFill>
                  <a:schemeClr val="accent6">
                    <a:lumMod val="20000"/>
                    <a:lumOff val="80000"/>
                  </a:schemeClr>
                </a:solidFill>
              </a:rPr>
              <a:t>Scotland</a:t>
            </a:r>
            <a:endParaRPr lang="en-GB" sz="2000" dirty="0">
              <a:solidFill>
                <a:schemeClr val="accent6">
                  <a:lumMod val="20000"/>
                  <a:lumOff val="80000"/>
                </a:schemeClr>
              </a:solidFill>
            </a:endParaRPr>
          </a:p>
        </p:txBody>
      </p:sp>
      <p:sp>
        <p:nvSpPr>
          <p:cNvPr id="8" name="TextBox 7"/>
          <p:cNvSpPr txBox="1"/>
          <p:nvPr/>
        </p:nvSpPr>
        <p:spPr>
          <a:xfrm>
            <a:off x="4426857" y="6025868"/>
            <a:ext cx="870857" cy="400110"/>
          </a:xfrm>
          <a:prstGeom prst="rect">
            <a:avLst/>
          </a:prstGeom>
          <a:noFill/>
        </p:spPr>
        <p:txBody>
          <a:bodyPr wrap="square" rtlCol="0">
            <a:spAutoFit/>
          </a:bodyPr>
          <a:lstStyle/>
          <a:p>
            <a:r>
              <a:rPr lang="en-GB" sz="2000" dirty="0" smtClean="0">
                <a:solidFill>
                  <a:schemeClr val="accent6">
                    <a:lumMod val="20000"/>
                    <a:lumOff val="80000"/>
                  </a:schemeClr>
                </a:solidFill>
              </a:rPr>
              <a:t>Wales</a:t>
            </a:r>
            <a:endParaRPr lang="en-GB" sz="2000" dirty="0">
              <a:solidFill>
                <a:schemeClr val="accent6">
                  <a:lumMod val="20000"/>
                  <a:lumOff val="80000"/>
                </a:schemeClr>
              </a:solidFill>
            </a:endParaRPr>
          </a:p>
        </p:txBody>
      </p:sp>
      <p:sp>
        <p:nvSpPr>
          <p:cNvPr id="9" name="TextBox 8"/>
          <p:cNvSpPr txBox="1"/>
          <p:nvPr/>
        </p:nvSpPr>
        <p:spPr>
          <a:xfrm>
            <a:off x="4325256" y="3991521"/>
            <a:ext cx="1074057" cy="400110"/>
          </a:xfrm>
          <a:prstGeom prst="rect">
            <a:avLst/>
          </a:prstGeom>
          <a:noFill/>
        </p:spPr>
        <p:txBody>
          <a:bodyPr wrap="square" rtlCol="0">
            <a:spAutoFit/>
          </a:bodyPr>
          <a:lstStyle/>
          <a:p>
            <a:r>
              <a:rPr lang="en-GB" sz="2000" dirty="0" smtClean="0">
                <a:solidFill>
                  <a:schemeClr val="accent6">
                    <a:lumMod val="20000"/>
                    <a:lumOff val="80000"/>
                  </a:schemeClr>
                </a:solidFill>
              </a:rPr>
              <a:t>England</a:t>
            </a:r>
            <a:endParaRPr lang="en-GB" sz="2000" dirty="0">
              <a:solidFill>
                <a:schemeClr val="accent6">
                  <a:lumMod val="20000"/>
                  <a:lumOff val="80000"/>
                </a:schemeClr>
              </a:solidFill>
            </a:endParaRPr>
          </a:p>
        </p:txBody>
      </p:sp>
      <p:sp>
        <p:nvSpPr>
          <p:cNvPr id="10" name="Footer Placeholder 2"/>
          <p:cNvSpPr txBox="1">
            <a:spLocks/>
          </p:cNvSpPr>
          <p:nvPr/>
        </p:nvSpPr>
        <p:spPr>
          <a:xfrm>
            <a:off x="6550298" y="169602"/>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2028443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603" y="489396"/>
            <a:ext cx="5030108" cy="603877"/>
          </a:xfrm>
        </p:spPr>
        <p:txBody>
          <a:bodyPr>
            <a:normAutofit fontScale="90000"/>
          </a:bodyPr>
          <a:lstStyle/>
          <a:p>
            <a:r>
              <a:rPr lang="en-GB" dirty="0" smtClean="0"/>
              <a:t>Obstetric </a:t>
            </a:r>
            <a:br>
              <a:rPr lang="en-GB" dirty="0" smtClean="0"/>
            </a:br>
            <a:r>
              <a:rPr lang="en-GB" dirty="0" smtClean="0"/>
              <a:t>senior presence</a:t>
            </a:r>
            <a:endParaRPr lang="en-GB" dirty="0"/>
          </a:p>
        </p:txBody>
      </p:sp>
      <p:graphicFrame>
        <p:nvGraphicFramePr>
          <p:cNvPr id="4" name="Content Placeholder 3"/>
          <p:cNvGraphicFramePr>
            <a:graphicFrameLocks noGrp="1"/>
          </p:cNvGraphicFramePr>
          <p:nvPr>
            <p:ph idx="1"/>
            <p:extLst/>
          </p:nvPr>
        </p:nvGraphicFramePr>
        <p:xfrm>
          <a:off x="0" y="1451429"/>
          <a:ext cx="8969829" cy="5225141"/>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
          <p:cNvSpPr txBox="1">
            <a:spLocks/>
          </p:cNvSpPr>
          <p:nvPr/>
        </p:nvSpPr>
        <p:spPr>
          <a:xfrm>
            <a:off x="6411103" y="212942"/>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698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1540" y="417181"/>
            <a:ext cx="3059411" cy="660516"/>
          </a:xfrm>
        </p:spPr>
        <p:txBody>
          <a:bodyPr>
            <a:normAutofit fontScale="90000"/>
          </a:bodyPr>
          <a:lstStyle/>
          <a:p>
            <a:r>
              <a:rPr lang="en-GB" dirty="0" smtClean="0"/>
              <a:t>Neonatal </a:t>
            </a:r>
            <a:br>
              <a:rPr lang="en-GB" dirty="0" smtClean="0"/>
            </a:br>
            <a:r>
              <a:rPr lang="en-GB" dirty="0" smtClean="0"/>
              <a:t>senior presence</a:t>
            </a:r>
            <a:endParaRPr lang="en-GB" dirty="0"/>
          </a:p>
        </p:txBody>
      </p:sp>
      <p:graphicFrame>
        <p:nvGraphicFramePr>
          <p:cNvPr id="9" name="Content Placeholder 8"/>
          <p:cNvGraphicFramePr>
            <a:graphicFrameLocks noGrp="1"/>
          </p:cNvGraphicFramePr>
          <p:nvPr>
            <p:ph idx="1"/>
            <p:extLst/>
          </p:nvPr>
        </p:nvGraphicFramePr>
        <p:xfrm>
          <a:off x="216131" y="1412875"/>
          <a:ext cx="8611985" cy="508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
          <p:cNvSpPr txBox="1">
            <a:spLocks/>
          </p:cNvSpPr>
          <p:nvPr/>
        </p:nvSpPr>
        <p:spPr>
          <a:xfrm>
            <a:off x="6320951" y="274639"/>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988256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3019" y="340146"/>
            <a:ext cx="4629214" cy="637034"/>
          </a:xfrm>
        </p:spPr>
        <p:txBody>
          <a:bodyPr/>
          <a:lstStyle/>
          <a:p>
            <a:r>
              <a:rPr lang="en-GB" dirty="0" smtClean="0"/>
              <a:t>Summary</a:t>
            </a:r>
            <a:endParaRPr lang="en-GB" dirty="0"/>
          </a:p>
        </p:txBody>
      </p:sp>
      <p:sp>
        <p:nvSpPr>
          <p:cNvPr id="3" name="Content Placeholder 2"/>
          <p:cNvSpPr>
            <a:spLocks noGrp="1"/>
          </p:cNvSpPr>
          <p:nvPr>
            <p:ph idx="1"/>
          </p:nvPr>
        </p:nvSpPr>
        <p:spPr>
          <a:xfrm>
            <a:off x="504967" y="1698171"/>
            <a:ext cx="8325133" cy="4392386"/>
          </a:xfrm>
        </p:spPr>
        <p:txBody>
          <a:bodyPr>
            <a:normAutofit fontScale="85000" lnSpcReduction="10000"/>
          </a:bodyPr>
          <a:lstStyle/>
          <a:p>
            <a:pPr>
              <a:lnSpc>
                <a:spcPct val="150000"/>
              </a:lnSpc>
            </a:pPr>
            <a:r>
              <a:rPr lang="en-GB" sz="2600" dirty="0"/>
              <a:t>Variation in services available; ‘typical’ units do not exist</a:t>
            </a:r>
          </a:p>
          <a:p>
            <a:pPr>
              <a:lnSpc>
                <a:spcPct val="150000"/>
              </a:lnSpc>
            </a:pPr>
            <a:endParaRPr lang="en-GB" sz="2600" dirty="0"/>
          </a:p>
          <a:p>
            <a:pPr>
              <a:lnSpc>
                <a:spcPct val="150000"/>
              </a:lnSpc>
            </a:pPr>
            <a:r>
              <a:rPr lang="en-GB" sz="2600" dirty="0"/>
              <a:t>Variation in staffing </a:t>
            </a:r>
            <a:r>
              <a:rPr lang="en-GB" sz="2600" dirty="0" smtClean="0"/>
              <a:t>provision</a:t>
            </a:r>
          </a:p>
          <a:p>
            <a:pPr>
              <a:lnSpc>
                <a:spcPct val="150000"/>
              </a:lnSpc>
            </a:pPr>
            <a:endParaRPr lang="en-GB" sz="2600" dirty="0"/>
          </a:p>
          <a:p>
            <a:pPr>
              <a:lnSpc>
                <a:spcPct val="150000"/>
              </a:lnSpc>
            </a:pPr>
            <a:r>
              <a:rPr lang="en-GB" sz="2600" dirty="0" smtClean="0"/>
              <a:t>Maternity and neonatal service </a:t>
            </a:r>
            <a:r>
              <a:rPr lang="en-GB" sz="2600" dirty="0"/>
              <a:t>configuration </a:t>
            </a:r>
            <a:r>
              <a:rPr lang="en-GB" sz="2600" dirty="0" smtClean="0"/>
              <a:t>in constant flux</a:t>
            </a:r>
          </a:p>
          <a:p>
            <a:pPr marL="0" indent="0">
              <a:lnSpc>
                <a:spcPct val="150000"/>
              </a:lnSpc>
              <a:buNone/>
            </a:pPr>
            <a:endParaRPr lang="en-GB" sz="2600" dirty="0" smtClean="0"/>
          </a:p>
          <a:p>
            <a:pPr>
              <a:lnSpc>
                <a:spcPct val="150000"/>
              </a:lnSpc>
            </a:pPr>
            <a:r>
              <a:rPr lang="en-GB" sz="2600" dirty="0" smtClean="0"/>
              <a:t>Overall, more than three quarters of trusts/boards offer homebirth, at least one type of midwifery unit, and an obstetric unit</a:t>
            </a:r>
          </a:p>
          <a:p>
            <a:pPr>
              <a:lnSpc>
                <a:spcPct val="150000"/>
              </a:lnSpc>
            </a:pPr>
            <a:endParaRPr lang="en-GB" dirty="0"/>
          </a:p>
        </p:txBody>
      </p:sp>
      <p:sp>
        <p:nvSpPr>
          <p:cNvPr id="5" name="Footer Placeholder 2"/>
          <p:cNvSpPr txBox="1">
            <a:spLocks/>
          </p:cNvSpPr>
          <p:nvPr/>
        </p:nvSpPr>
        <p:spPr>
          <a:xfrm>
            <a:off x="6217920" y="212943"/>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676055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623316"/>
            <a:ext cx="7543800" cy="3911517"/>
          </a:xfrm>
        </p:spPr>
        <p:txBody>
          <a:bodyPr>
            <a:normAutofit fontScale="90000"/>
          </a:bodyPr>
          <a:lstStyle/>
          <a:p>
            <a:r>
              <a:rPr lang="en-GB" sz="3100" dirty="0"/>
              <a:t/>
            </a:r>
            <a:br>
              <a:rPr lang="en-GB" sz="3100" dirty="0"/>
            </a:br>
            <a:r>
              <a:rPr lang="en-GB" sz="3100" dirty="0"/>
              <a:t/>
            </a:r>
            <a:br>
              <a:rPr lang="en-GB" sz="3100" dirty="0"/>
            </a:br>
            <a:r>
              <a:rPr lang="en-GB" sz="3100" b="0" dirty="0"/>
              <a:t>Full report and results per service available from </a:t>
            </a:r>
            <a:r>
              <a:rPr lang="en-GB" sz="3100" b="0" dirty="0">
                <a:hlinkClick r:id="rId3"/>
              </a:rPr>
              <a:t>www.maternityaudit.org.uk</a:t>
            </a:r>
            <a:r>
              <a:rPr lang="en-GB" sz="3100" b="0" dirty="0"/>
              <a:t/>
            </a:r>
            <a:br>
              <a:rPr lang="en-GB" sz="3100" b="0" dirty="0"/>
            </a:br>
            <a:r>
              <a:rPr lang="en-GB" sz="3100" b="0" dirty="0"/>
              <a:t/>
            </a:r>
            <a:br>
              <a:rPr lang="en-GB" sz="3100" b="0" dirty="0"/>
            </a:br>
            <a:r>
              <a:rPr lang="en-GB" sz="3100" b="0" dirty="0"/>
              <a:t>Next organisational survey in </a:t>
            </a:r>
            <a:r>
              <a:rPr lang="en-GB" sz="3100" b="0" dirty="0" smtClean="0"/>
              <a:t>2019</a:t>
            </a:r>
            <a:br>
              <a:rPr lang="en-GB" sz="3100" b="0" dirty="0" smtClean="0"/>
            </a:br>
            <a:r>
              <a:rPr lang="en-GB" sz="3100" b="0" dirty="0"/>
              <a:t/>
            </a:r>
            <a:br>
              <a:rPr lang="en-GB" sz="3100" b="0" dirty="0"/>
            </a:br>
            <a:r>
              <a:rPr lang="en-GB" dirty="0" smtClean="0"/>
              <a:t/>
            </a:r>
            <a:br>
              <a:rPr lang="en-GB" dirty="0" smtClean="0"/>
            </a:br>
            <a:r>
              <a:rPr lang="en-GB" dirty="0"/>
              <a:t/>
            </a:r>
            <a:br>
              <a:rPr lang="en-GB" dirty="0"/>
            </a:br>
            <a:endParaRPr lang="en-GB" sz="3100" b="0" dirty="0"/>
          </a:p>
        </p:txBody>
      </p:sp>
      <p:sp>
        <p:nvSpPr>
          <p:cNvPr id="3" name="Footer Placeholder 2"/>
          <p:cNvSpPr txBox="1">
            <a:spLocks/>
          </p:cNvSpPr>
          <p:nvPr/>
        </p:nvSpPr>
        <p:spPr>
          <a:xfrm>
            <a:off x="6256556" y="341732"/>
            <a:ext cx="2593702" cy="80305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smtClean="0">
                <a:solidFill>
                  <a:schemeClr val="accent6"/>
                </a:solidFill>
              </a:rPr>
              <a:t>Organisational report 2017</a:t>
            </a:r>
          </a:p>
          <a:p>
            <a:r>
              <a:rPr lang="en-GB" sz="1600" dirty="0" smtClean="0">
                <a:solidFill>
                  <a:schemeClr val="accent6"/>
                </a:solidFill>
              </a:rPr>
              <a:t>#NMPA2017</a:t>
            </a:r>
            <a:endParaRPr lang="en-GB" sz="1600" dirty="0">
              <a:solidFill>
                <a:schemeClr val="accent6"/>
              </a:solidFill>
            </a:endParaRPr>
          </a:p>
        </p:txBody>
      </p:sp>
    </p:spTree>
    <p:extLst>
      <p:ext uri="{BB962C8B-B14F-4D97-AF65-F5344CB8AC3E}">
        <p14:creationId xmlns:p14="http://schemas.microsoft.com/office/powerpoint/2010/main" val="2977371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2813" y="1867244"/>
            <a:ext cx="7909688" cy="905935"/>
          </a:xfrm>
        </p:spPr>
        <p:txBody>
          <a:bodyPr>
            <a:normAutofit/>
          </a:bodyPr>
          <a:lstStyle/>
          <a:p>
            <a:pPr algn="ctr">
              <a:lnSpc>
                <a:spcPct val="50000"/>
              </a:lnSpc>
            </a:pPr>
            <a:r>
              <a:rPr lang="en-GB" sz="3600" dirty="0" smtClean="0"/>
              <a:t>National Maternity and Perinatal Audit</a:t>
            </a:r>
            <a:endParaRPr lang="en-GB" sz="2800" b="0" dirty="0"/>
          </a:p>
        </p:txBody>
      </p:sp>
      <p:sp>
        <p:nvSpPr>
          <p:cNvPr id="5" name="Content Placeholder 2"/>
          <p:cNvSpPr txBox="1">
            <a:spLocks/>
          </p:cNvSpPr>
          <p:nvPr/>
        </p:nvSpPr>
        <p:spPr>
          <a:xfrm>
            <a:off x="479057" y="2613992"/>
            <a:ext cx="8077200" cy="2627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smtClean="0">
                <a:solidFill>
                  <a:schemeClr val="accent2">
                    <a:lumMod val="75000"/>
                  </a:schemeClr>
                </a:solidFill>
              </a:rPr>
              <a:t>Clinical Report 2017</a:t>
            </a:r>
          </a:p>
          <a:p>
            <a:pPr marL="0" indent="0" algn="ctr">
              <a:buNone/>
            </a:pPr>
            <a:r>
              <a:rPr lang="en-GB" sz="3200" dirty="0" smtClean="0">
                <a:solidFill>
                  <a:schemeClr val="accent2">
                    <a:lumMod val="75000"/>
                  </a:schemeClr>
                </a:solidFill>
              </a:rPr>
              <a:t>Methodology</a:t>
            </a:r>
          </a:p>
          <a:p>
            <a:pPr marL="0" indent="0" algn="ctr">
              <a:buNone/>
            </a:pPr>
            <a:endParaRPr lang="en-GB" sz="1600" dirty="0" smtClean="0">
              <a:solidFill>
                <a:schemeClr val="accent2">
                  <a:lumMod val="75000"/>
                </a:schemeClr>
              </a:solidFill>
            </a:endParaRPr>
          </a:p>
          <a:p>
            <a:pPr marL="0" indent="0" algn="ctr">
              <a:buNone/>
            </a:pPr>
            <a:r>
              <a:rPr lang="en-GB" dirty="0" smtClean="0">
                <a:solidFill>
                  <a:schemeClr val="accent1"/>
                </a:solidFill>
              </a:rPr>
              <a:t>Based </a:t>
            </a:r>
            <a:r>
              <a:rPr lang="en-GB" dirty="0" smtClean="0">
                <a:solidFill>
                  <a:schemeClr val="accent1"/>
                </a:solidFill>
              </a:rPr>
              <a:t>on births in England, Scotland and Wales from 1</a:t>
            </a:r>
            <a:r>
              <a:rPr lang="en-GB" baseline="30000" dirty="0" smtClean="0">
                <a:solidFill>
                  <a:schemeClr val="accent1"/>
                </a:solidFill>
              </a:rPr>
              <a:t>st</a:t>
            </a:r>
            <a:r>
              <a:rPr lang="en-GB" dirty="0" smtClean="0">
                <a:solidFill>
                  <a:schemeClr val="accent1"/>
                </a:solidFill>
              </a:rPr>
              <a:t> April 2015 to 31</a:t>
            </a:r>
            <a:r>
              <a:rPr lang="en-GB" baseline="30000" dirty="0" smtClean="0">
                <a:solidFill>
                  <a:schemeClr val="accent1"/>
                </a:solidFill>
              </a:rPr>
              <a:t>st</a:t>
            </a:r>
            <a:r>
              <a:rPr lang="en-GB" dirty="0" smtClean="0">
                <a:solidFill>
                  <a:schemeClr val="accent1"/>
                </a:solidFill>
              </a:rPr>
              <a:t> March 2016</a:t>
            </a:r>
          </a:p>
        </p:txBody>
      </p:sp>
    </p:spTree>
    <p:extLst>
      <p:ext uri="{BB962C8B-B14F-4D97-AF65-F5344CB8AC3E}">
        <p14:creationId xmlns:p14="http://schemas.microsoft.com/office/powerpoint/2010/main" val="4791885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844826" y="1749287"/>
            <a:ext cx="7136296" cy="3785652"/>
          </a:xfrm>
          <a:prstGeom prst="rect">
            <a:avLst/>
          </a:prstGeom>
          <a:noFill/>
        </p:spPr>
        <p:txBody>
          <a:bodyPr wrap="square" rtlCol="0">
            <a:spAutoFit/>
          </a:bodyPr>
          <a:lstStyle/>
          <a:p>
            <a:r>
              <a:rPr lang="en-GB" sz="3000" b="1" dirty="0" smtClean="0">
                <a:solidFill>
                  <a:schemeClr val="accent1"/>
                </a:solidFill>
              </a:rPr>
              <a:t>Introduction</a:t>
            </a:r>
          </a:p>
          <a:p>
            <a:endParaRPr lang="en-GB" sz="3000" dirty="0">
              <a:solidFill>
                <a:schemeClr val="accent1"/>
              </a:solidFill>
            </a:endParaRPr>
          </a:p>
          <a:p>
            <a:endParaRPr lang="en-GB" sz="3000" dirty="0" smtClean="0">
              <a:solidFill>
                <a:schemeClr val="accent1"/>
              </a:solidFill>
            </a:endParaRPr>
          </a:p>
          <a:p>
            <a:pPr marL="457200" indent="-457200">
              <a:buFont typeface="Arial" panose="020B0604020202020204" pitchFamily="34" charset="0"/>
              <a:buChar char="•"/>
            </a:pPr>
            <a:r>
              <a:rPr lang="en-GB" sz="3000" dirty="0" smtClean="0">
                <a:solidFill>
                  <a:schemeClr val="accent1"/>
                </a:solidFill>
              </a:rPr>
              <a:t>Data collection</a:t>
            </a:r>
            <a:endParaRPr lang="en-GB" sz="3000" dirty="0">
              <a:solidFill>
                <a:schemeClr val="accent1"/>
              </a:solidFill>
            </a:endParaRPr>
          </a:p>
          <a:p>
            <a:pPr marL="457200" indent="-457200">
              <a:buFont typeface="Arial" panose="020B0604020202020204" pitchFamily="34" charset="0"/>
              <a:buChar char="•"/>
            </a:pPr>
            <a:r>
              <a:rPr lang="en-GB" sz="3000" dirty="0" smtClean="0">
                <a:solidFill>
                  <a:schemeClr val="accent1"/>
                </a:solidFill>
              </a:rPr>
              <a:t>Preparing data for analysis</a:t>
            </a:r>
          </a:p>
          <a:p>
            <a:pPr marL="457200" indent="-457200">
              <a:buFont typeface="Arial" panose="020B0604020202020204" pitchFamily="34" charset="0"/>
              <a:buChar char="•"/>
            </a:pPr>
            <a:r>
              <a:rPr lang="en-GB" sz="3000" dirty="0">
                <a:solidFill>
                  <a:schemeClr val="accent1"/>
                </a:solidFill>
              </a:rPr>
              <a:t>Deriving audit </a:t>
            </a:r>
            <a:r>
              <a:rPr lang="en-GB" sz="3000" dirty="0" smtClean="0">
                <a:solidFill>
                  <a:schemeClr val="accent1"/>
                </a:solidFill>
              </a:rPr>
              <a:t>measures</a:t>
            </a:r>
            <a:endParaRPr lang="en-GB" sz="3000" dirty="0">
              <a:solidFill>
                <a:schemeClr val="accent1"/>
              </a:solidFill>
            </a:endParaRPr>
          </a:p>
          <a:p>
            <a:pPr marL="457200" indent="-457200">
              <a:buFont typeface="Arial" panose="020B0604020202020204" pitchFamily="34" charset="0"/>
              <a:buChar char="•"/>
            </a:pPr>
            <a:r>
              <a:rPr lang="en-GB" sz="3000" dirty="0" smtClean="0">
                <a:solidFill>
                  <a:schemeClr val="accent1"/>
                </a:solidFill>
              </a:rPr>
              <a:t>Analysis: in-house</a:t>
            </a:r>
            <a:endParaRPr lang="en-GB" sz="3000" dirty="0">
              <a:solidFill>
                <a:schemeClr val="accent1"/>
              </a:solidFill>
            </a:endParaRPr>
          </a:p>
          <a:p>
            <a:endParaRPr lang="en-GB" sz="3000" dirty="0" smtClean="0">
              <a:solidFill>
                <a:schemeClr val="accent1"/>
              </a:solidFill>
            </a:endParaRPr>
          </a:p>
        </p:txBody>
      </p:sp>
    </p:spTree>
    <p:extLst>
      <p:ext uri="{BB962C8B-B14F-4D97-AF65-F5344CB8AC3E}">
        <p14:creationId xmlns:p14="http://schemas.microsoft.com/office/powerpoint/2010/main" val="3543807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8" name="TextBox 7"/>
          <p:cNvSpPr txBox="1"/>
          <p:nvPr/>
        </p:nvSpPr>
        <p:spPr>
          <a:xfrm>
            <a:off x="1311966" y="1371605"/>
            <a:ext cx="6985757" cy="1938992"/>
          </a:xfrm>
          <a:prstGeom prst="rect">
            <a:avLst/>
          </a:prstGeom>
          <a:noFill/>
        </p:spPr>
        <p:txBody>
          <a:bodyPr wrap="square" rtlCol="0">
            <a:spAutoFit/>
          </a:bodyPr>
          <a:lstStyle/>
          <a:p>
            <a:r>
              <a:rPr lang="en-GB" sz="3000" b="1" dirty="0" smtClean="0">
                <a:solidFill>
                  <a:schemeClr val="accent1"/>
                </a:solidFill>
              </a:rPr>
              <a:t>Data Collection</a:t>
            </a:r>
          </a:p>
          <a:p>
            <a:endParaRPr lang="en-GB" sz="3000" b="1" dirty="0" smtClean="0">
              <a:solidFill>
                <a:schemeClr val="accent1"/>
              </a:solidFill>
            </a:endParaRPr>
          </a:p>
          <a:p>
            <a:r>
              <a:rPr lang="en-GB" sz="3000" dirty="0" smtClean="0">
                <a:solidFill>
                  <a:schemeClr val="accent1"/>
                </a:solidFill>
              </a:rPr>
              <a:t>3 countries with separate data collection systems; 1 national audit</a:t>
            </a:r>
          </a:p>
        </p:txBody>
      </p:sp>
      <p:graphicFrame>
        <p:nvGraphicFramePr>
          <p:cNvPr id="6" name="Content Placeholder 3"/>
          <p:cNvGraphicFramePr>
            <a:graphicFrameLocks noGrp="1"/>
          </p:cNvGraphicFramePr>
          <p:nvPr>
            <p:ph idx="1"/>
            <p:extLst/>
          </p:nvPr>
        </p:nvGraphicFramePr>
        <p:xfrm>
          <a:off x="1264758" y="4577869"/>
          <a:ext cx="7489037" cy="1577340"/>
        </p:xfrm>
        <a:graphic>
          <a:graphicData uri="http://schemas.openxmlformats.org/drawingml/2006/table">
            <a:tbl>
              <a:tblPr firstRow="1" bandRow="1">
                <a:tableStyleId>{69CF1AB2-1976-4502-BF36-3FF5EA218861}</a:tableStyleId>
              </a:tblPr>
              <a:tblGrid>
                <a:gridCol w="1548940">
                  <a:extLst>
                    <a:ext uri="{9D8B030D-6E8A-4147-A177-3AD203B41FA5}">
                      <a16:colId xmlns="" xmlns:a16="http://schemas.microsoft.com/office/drawing/2014/main" val="20000"/>
                    </a:ext>
                  </a:extLst>
                </a:gridCol>
                <a:gridCol w="1827876">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4821">
                  <a:extLst>
                    <a:ext uri="{9D8B030D-6E8A-4147-A177-3AD203B41FA5}">
                      <a16:colId xmlns="" xmlns:a16="http://schemas.microsoft.com/office/drawing/2014/main" val="20003"/>
                    </a:ext>
                  </a:extLst>
                </a:gridCol>
              </a:tblGrid>
              <a:tr h="891540">
                <a:tc>
                  <a:txBody>
                    <a:bodyPr/>
                    <a:lstStyle/>
                    <a:p>
                      <a:pPr algn="l"/>
                      <a:r>
                        <a:rPr lang="en-GB" sz="1400" b="1" dirty="0" smtClean="0">
                          <a:solidFill>
                            <a:schemeClr val="bg1"/>
                          </a:solidFill>
                        </a:rPr>
                        <a:t>Maternity</a:t>
                      </a:r>
                      <a:r>
                        <a:rPr lang="en-GB" sz="1400" b="1" baseline="0" dirty="0" smtClean="0">
                          <a:solidFill>
                            <a:schemeClr val="bg1"/>
                          </a:solidFill>
                        </a:rPr>
                        <a:t> </a:t>
                      </a:r>
                      <a:r>
                        <a:rPr lang="en-GB" sz="1400" b="1" dirty="0" smtClean="0">
                          <a:solidFill>
                            <a:schemeClr val="bg1"/>
                          </a:solidFill>
                        </a:rPr>
                        <a:t>Data Source</a:t>
                      </a:r>
                      <a:endParaRPr lang="en-GB" sz="1400" b="1" dirty="0">
                        <a:solidFill>
                          <a:schemeClr val="bg1"/>
                        </a:solidFill>
                      </a:endParaRP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r>
                        <a:rPr lang="en-GB" sz="1400" b="0" dirty="0" smtClean="0"/>
                        <a:t>Trusts’</a:t>
                      </a:r>
                      <a:r>
                        <a:rPr lang="en-GB" sz="1400" b="0" baseline="0" dirty="0" smtClean="0"/>
                        <a:t> local maternity IT systems - directly sent to RCOG</a:t>
                      </a: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400" b="0" dirty="0" smtClean="0"/>
                        <a:t>Maternity Indicators</a:t>
                      </a:r>
                      <a:r>
                        <a:rPr lang="en-GB" sz="1400" b="0" baseline="0" dirty="0" smtClean="0"/>
                        <a:t> </a:t>
                      </a:r>
                      <a:r>
                        <a:rPr lang="en-GB" sz="1400" b="0" dirty="0" smtClean="0"/>
                        <a:t>data set</a:t>
                      </a: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400" b="0" dirty="0" smtClean="0"/>
                        <a:t>Scottish Morbidity Record-02/Scottish Birth Record</a:t>
                      </a: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685800">
                <a:tc>
                  <a:txBody>
                    <a:bodyPr/>
                    <a:lstStyle/>
                    <a:p>
                      <a:pPr algn="l"/>
                      <a:r>
                        <a:rPr lang="en-GB" sz="1400" b="1" dirty="0" smtClean="0">
                          <a:solidFill>
                            <a:schemeClr val="bg1"/>
                          </a:solidFill>
                        </a:rPr>
                        <a:t>Linked to</a:t>
                      </a:r>
                      <a:endParaRPr lang="en-GB" sz="1400" b="1" dirty="0">
                        <a:solidFill>
                          <a:schemeClr val="bg1"/>
                        </a:solidFill>
                      </a:endParaRP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r>
                        <a:rPr lang="en-GB" sz="1400" dirty="0" smtClean="0"/>
                        <a:t>Hospital Episode</a:t>
                      </a:r>
                      <a:r>
                        <a:rPr lang="en-GB" sz="1400" baseline="0" dirty="0" smtClean="0"/>
                        <a:t> </a:t>
                      </a:r>
                      <a:r>
                        <a:rPr lang="en-GB" sz="1400" dirty="0" smtClean="0"/>
                        <a:t>Statistics</a:t>
                      </a: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400" b="0" kern="1200" dirty="0" smtClean="0">
                          <a:solidFill>
                            <a:schemeClr val="dk1"/>
                          </a:solidFill>
                          <a:effectLst/>
                          <a:latin typeface="+mn-lt"/>
                          <a:ea typeface="+mn-ea"/>
                          <a:cs typeface="+mn-cs"/>
                        </a:rPr>
                        <a:t>Patient Episode Database</a:t>
                      </a:r>
                      <a:r>
                        <a:rPr lang="en-GB" sz="1400" b="0" kern="1200" baseline="0" dirty="0" smtClean="0">
                          <a:solidFill>
                            <a:schemeClr val="dk1"/>
                          </a:solidFill>
                          <a:effectLst/>
                          <a:latin typeface="+mn-lt"/>
                          <a:ea typeface="+mn-ea"/>
                          <a:cs typeface="+mn-cs"/>
                        </a:rPr>
                        <a:t> for </a:t>
                      </a:r>
                      <a:r>
                        <a:rPr lang="en-GB" sz="1400" b="0" kern="1200" dirty="0" smtClean="0">
                          <a:solidFill>
                            <a:schemeClr val="dk1"/>
                          </a:solidFill>
                          <a:effectLst/>
                          <a:latin typeface="+mn-lt"/>
                          <a:ea typeface="+mn-ea"/>
                          <a:cs typeface="+mn-cs"/>
                        </a:rPr>
                        <a:t>Wales</a:t>
                      </a: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fr-FR" sz="1400" u="none" strike="noStrike" kern="1200" baseline="0" dirty="0" smtClean="0"/>
                        <a:t>Scottish </a:t>
                      </a:r>
                      <a:r>
                        <a:rPr lang="fr-FR" sz="1400" u="none" strike="noStrike" kern="1200" baseline="0" dirty="0" err="1" smtClean="0"/>
                        <a:t>Morbidity</a:t>
                      </a:r>
                      <a:r>
                        <a:rPr lang="fr-FR" sz="1400" u="none" strike="noStrike" kern="1200" baseline="0" dirty="0" smtClean="0"/>
                        <a:t> Record-01</a:t>
                      </a:r>
                    </a:p>
                  </a:txBody>
                  <a:tcPr marL="87630" marR="8763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7" name="Picture 4" descr="http://www.clipartbest.com/cliparts/yTk/g55/yTkg55Ej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9629" y="3336838"/>
            <a:ext cx="801610" cy="1212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carbuyerswales.com/resources/images/walesmaplarg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6883" y="3628299"/>
            <a:ext cx="774792" cy="921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encrypted-tbn0.gstatic.com/images?q=tbn:ANd9GcTzi1ubmesQQvzoa7NHn4GJMSek3UPuJdcCQNjRRneKmP7D3-ne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590" y="3277664"/>
            <a:ext cx="1027468" cy="1283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438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0" descr="Image result for pregnant woman"/>
          <p:cNvSpPr>
            <a:spLocks noChangeAspect="1" noChangeArrowheads="1"/>
          </p:cNvSpPr>
          <p:nvPr/>
        </p:nvSpPr>
        <p:spPr bwMode="auto">
          <a:xfrm>
            <a:off x="1259681" y="748903"/>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cxnSp>
        <p:nvCxnSpPr>
          <p:cNvPr id="15" name="Straight Connector 14"/>
          <p:cNvCxnSpPr/>
          <p:nvPr/>
        </p:nvCxnSpPr>
        <p:spPr>
          <a:xfrm>
            <a:off x="-3413851" y="3638826"/>
            <a:ext cx="548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99530" y="-758654"/>
            <a:ext cx="5487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a:spLocks noGrp="1"/>
          </p:cNvSpPr>
          <p:nvPr>
            <p:ph type="title"/>
          </p:nvPr>
        </p:nvSpPr>
        <p:spPr>
          <a:xfrm>
            <a:off x="657366" y="1660213"/>
            <a:ext cx="7886700" cy="951612"/>
          </a:xfrm>
        </p:spPr>
        <p:txBody>
          <a:bodyPr>
            <a:normAutofit/>
          </a:bodyPr>
          <a:lstStyle/>
          <a:p>
            <a:r>
              <a:rPr lang="en-GB" sz="3200" b="1" dirty="0" smtClean="0"/>
              <a:t>Rationale</a:t>
            </a:r>
            <a:endParaRPr lang="en-GB" sz="3200" b="1" dirty="0"/>
          </a:p>
        </p:txBody>
      </p:sp>
      <p:sp>
        <p:nvSpPr>
          <p:cNvPr id="2" name="Rectangle 1"/>
          <p:cNvSpPr/>
          <p:nvPr/>
        </p:nvSpPr>
        <p:spPr>
          <a:xfrm>
            <a:off x="760288" y="6047530"/>
            <a:ext cx="4335694" cy="538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Image result for moth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2854" y="3507130"/>
            <a:ext cx="1697939" cy="1129130"/>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Image result for pregnant wo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356" y="3474221"/>
            <a:ext cx="1746145" cy="116204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Arrow Connector 5"/>
          <p:cNvCxnSpPr/>
          <p:nvPr/>
        </p:nvCxnSpPr>
        <p:spPr>
          <a:xfrm>
            <a:off x="2170446" y="4038785"/>
            <a:ext cx="3564396" cy="164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7" name="Group 26"/>
          <p:cNvGrpSpPr/>
          <p:nvPr/>
        </p:nvGrpSpPr>
        <p:grpSpPr>
          <a:xfrm>
            <a:off x="3682615" y="2376606"/>
            <a:ext cx="1970633" cy="1586644"/>
            <a:chOff x="3851920" y="1313475"/>
            <a:chExt cx="2627511" cy="2115525"/>
          </a:xfrm>
        </p:grpSpPr>
        <p:pic>
          <p:nvPicPr>
            <p:cNvPr id="1040" name="Picture 16" descr="Image result for neonatal admis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313475"/>
              <a:ext cx="1907431" cy="143057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flipV="1">
              <a:off x="3851920" y="2755019"/>
              <a:ext cx="1224136" cy="6739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8" name="Group 27"/>
          <p:cNvGrpSpPr/>
          <p:nvPr/>
        </p:nvGrpSpPr>
        <p:grpSpPr>
          <a:xfrm>
            <a:off x="3088241" y="4129264"/>
            <a:ext cx="1768443" cy="1397132"/>
            <a:chOff x="3059422" y="3650351"/>
            <a:chExt cx="2357924" cy="1862843"/>
          </a:xfrm>
        </p:grpSpPr>
        <p:cxnSp>
          <p:nvCxnSpPr>
            <p:cNvPr id="17" name="Straight Arrow Connector 16"/>
            <p:cNvCxnSpPr/>
            <p:nvPr/>
          </p:nvCxnSpPr>
          <p:spPr>
            <a:xfrm>
              <a:off x="3182614" y="3650351"/>
              <a:ext cx="972108" cy="6540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042" name="Picture 18" descr="Image result for maternal morbidity in hospital b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422" y="4383355"/>
              <a:ext cx="2357924" cy="11298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0" name="Group 29"/>
          <p:cNvGrpSpPr/>
          <p:nvPr/>
        </p:nvGrpSpPr>
        <p:grpSpPr>
          <a:xfrm>
            <a:off x="2651758" y="5518016"/>
            <a:ext cx="3290183" cy="552298"/>
            <a:chOff x="3271625" y="5502021"/>
            <a:chExt cx="2558155" cy="736397"/>
          </a:xfrm>
        </p:grpSpPr>
        <p:sp>
          <p:nvSpPr>
            <p:cNvPr id="21" name="TextBox 20"/>
            <p:cNvSpPr txBox="1"/>
            <p:nvPr/>
          </p:nvSpPr>
          <p:spPr>
            <a:xfrm>
              <a:off x="3271625" y="5502021"/>
              <a:ext cx="2255344" cy="677108"/>
            </a:xfrm>
            <a:prstGeom prst="rect">
              <a:avLst/>
            </a:prstGeom>
            <a:noFill/>
          </p:spPr>
          <p:txBody>
            <a:bodyPr wrap="square" rtlCol="0">
              <a:spAutoFit/>
            </a:bodyPr>
            <a:lstStyle/>
            <a:p>
              <a:r>
                <a:rPr lang="en-GB" sz="1350" dirty="0" smtClean="0">
                  <a:solidFill>
                    <a:srgbClr val="00A8A4"/>
                  </a:solidFill>
                </a:rPr>
                <a:t>MBRRACE - 8.5 per 100,000 women</a:t>
              </a:r>
            </a:p>
            <a:p>
              <a:r>
                <a:rPr lang="en-GB" sz="1350" dirty="0" smtClean="0">
                  <a:solidFill>
                    <a:srgbClr val="00A8A4"/>
                  </a:solidFill>
                </a:rPr>
                <a:t>UKOSS -  few hundred women per year</a:t>
              </a:r>
              <a:endParaRPr lang="en-GB" sz="1350" dirty="0">
                <a:solidFill>
                  <a:srgbClr val="00A8A4"/>
                </a:solidFill>
              </a:endParaRPr>
            </a:p>
          </p:txBody>
        </p:sp>
        <p:pic>
          <p:nvPicPr>
            <p:cNvPr id="1044" name="Picture 20" descr="Image result for magnifying gl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2316" y="5555838"/>
              <a:ext cx="407464" cy="68258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9" name="Group 28"/>
          <p:cNvGrpSpPr/>
          <p:nvPr/>
        </p:nvGrpSpPr>
        <p:grpSpPr>
          <a:xfrm>
            <a:off x="5736267" y="2447962"/>
            <a:ext cx="3116211" cy="1085982"/>
            <a:chOff x="6732239" y="1265862"/>
            <a:chExt cx="4154948" cy="1447976"/>
          </a:xfrm>
        </p:grpSpPr>
        <p:sp>
          <p:nvSpPr>
            <p:cNvPr id="11" name="TextBox 10"/>
            <p:cNvSpPr txBox="1"/>
            <p:nvPr/>
          </p:nvSpPr>
          <p:spPr>
            <a:xfrm>
              <a:off x="6732239" y="1749471"/>
              <a:ext cx="4154948" cy="964367"/>
            </a:xfrm>
            <a:prstGeom prst="rect">
              <a:avLst/>
            </a:prstGeom>
            <a:noFill/>
          </p:spPr>
          <p:txBody>
            <a:bodyPr wrap="square" rtlCol="0">
              <a:spAutoFit/>
            </a:bodyPr>
            <a:lstStyle/>
            <a:p>
              <a:r>
                <a:rPr lang="en-GB" sz="1350" dirty="0">
                  <a:solidFill>
                    <a:srgbClr val="00A8A4"/>
                  </a:solidFill>
                </a:rPr>
                <a:t>MBRRACE </a:t>
              </a:r>
              <a:r>
                <a:rPr lang="en-GB" sz="1350" dirty="0" smtClean="0">
                  <a:solidFill>
                    <a:srgbClr val="00A8A4"/>
                  </a:solidFill>
                </a:rPr>
                <a:t> - 5.1 per 1000 babies</a:t>
              </a:r>
              <a:endParaRPr lang="en-GB" sz="1350" dirty="0">
                <a:solidFill>
                  <a:srgbClr val="00A8A4"/>
                </a:solidFill>
              </a:endParaRPr>
            </a:p>
            <a:p>
              <a:r>
                <a:rPr lang="en-GB" sz="1350" dirty="0">
                  <a:solidFill>
                    <a:srgbClr val="00A8A4"/>
                  </a:solidFill>
                </a:rPr>
                <a:t>Each Baby </a:t>
              </a:r>
              <a:r>
                <a:rPr lang="en-GB" sz="1350" dirty="0" smtClean="0">
                  <a:solidFill>
                    <a:srgbClr val="00A8A4"/>
                  </a:solidFill>
                </a:rPr>
                <a:t>Counts – </a:t>
              </a:r>
              <a:r>
                <a:rPr lang="en-GB" sz="1400" dirty="0" smtClean="0">
                  <a:solidFill>
                    <a:srgbClr val="00A8A4"/>
                  </a:solidFill>
                </a:rPr>
                <a:t>1.6 per 1000 babies</a:t>
              </a:r>
              <a:endParaRPr lang="en-GB" sz="1400" dirty="0">
                <a:solidFill>
                  <a:srgbClr val="00A8A4"/>
                </a:solidFill>
              </a:endParaRPr>
            </a:p>
            <a:p>
              <a:endParaRPr lang="en-GB" sz="1350" dirty="0">
                <a:solidFill>
                  <a:srgbClr val="00A8A4"/>
                </a:solidFill>
              </a:endParaRPr>
            </a:p>
          </p:txBody>
        </p:sp>
        <p:pic>
          <p:nvPicPr>
            <p:cNvPr id="34" name="Picture 20" descr="Image result for magnifying gl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8736" y="1265862"/>
              <a:ext cx="682580" cy="68258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5" name="TextBox 34"/>
          <p:cNvSpPr txBox="1"/>
          <p:nvPr/>
        </p:nvSpPr>
        <p:spPr>
          <a:xfrm>
            <a:off x="3514400" y="2703930"/>
            <a:ext cx="818222" cy="300082"/>
          </a:xfrm>
          <a:prstGeom prst="rect">
            <a:avLst/>
          </a:prstGeom>
          <a:noFill/>
        </p:spPr>
        <p:txBody>
          <a:bodyPr wrap="square" rtlCol="0">
            <a:spAutoFit/>
          </a:bodyPr>
          <a:lstStyle/>
          <a:p>
            <a:r>
              <a:rPr lang="en-GB" sz="1350" dirty="0">
                <a:solidFill>
                  <a:srgbClr val="00A8A4"/>
                </a:solidFill>
              </a:rPr>
              <a:t>NNAP</a:t>
            </a:r>
          </a:p>
        </p:txBody>
      </p:sp>
      <p:grpSp>
        <p:nvGrpSpPr>
          <p:cNvPr id="32" name="Group 31"/>
          <p:cNvGrpSpPr/>
          <p:nvPr/>
        </p:nvGrpSpPr>
        <p:grpSpPr>
          <a:xfrm>
            <a:off x="1387893" y="5558382"/>
            <a:ext cx="5663102" cy="965974"/>
            <a:chOff x="792292" y="5555840"/>
            <a:chExt cx="7550802" cy="1287965"/>
          </a:xfrm>
        </p:grpSpPr>
        <p:grpSp>
          <p:nvGrpSpPr>
            <p:cNvPr id="31" name="Group 30"/>
            <p:cNvGrpSpPr/>
            <p:nvPr/>
          </p:nvGrpSpPr>
          <p:grpSpPr>
            <a:xfrm>
              <a:off x="792292" y="5555840"/>
              <a:ext cx="7550802" cy="825488"/>
              <a:chOff x="792292" y="5555840"/>
              <a:chExt cx="7550802" cy="825488"/>
            </a:xfrm>
          </p:grpSpPr>
          <p:cxnSp>
            <p:nvCxnSpPr>
              <p:cNvPr id="23" name="Straight Connector 22"/>
              <p:cNvCxnSpPr/>
              <p:nvPr/>
            </p:nvCxnSpPr>
            <p:spPr>
              <a:xfrm>
                <a:off x="800905" y="6381328"/>
                <a:ext cx="7542189"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H="1" flipV="1">
                <a:off x="8325869" y="5555840"/>
                <a:ext cx="17225" cy="825488"/>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flipH="1" flipV="1">
                <a:off x="792292" y="5555840"/>
                <a:ext cx="17225" cy="825488"/>
              </a:xfrm>
              <a:prstGeom prst="line">
                <a:avLst/>
              </a:prstGeom>
            </p:spPr>
            <p:style>
              <a:lnRef idx="2">
                <a:schemeClr val="dk1"/>
              </a:lnRef>
              <a:fillRef idx="0">
                <a:schemeClr val="dk1"/>
              </a:fillRef>
              <a:effectRef idx="1">
                <a:schemeClr val="dk1"/>
              </a:effectRef>
              <a:fontRef idx="minor">
                <a:schemeClr val="tx1"/>
              </a:fontRef>
            </p:style>
          </p:cxnSp>
        </p:grpSp>
        <p:sp>
          <p:nvSpPr>
            <p:cNvPr id="43" name="TextBox 42"/>
            <p:cNvSpPr txBox="1"/>
            <p:nvPr/>
          </p:nvSpPr>
          <p:spPr>
            <a:xfrm>
              <a:off x="792293" y="6392400"/>
              <a:ext cx="7533575" cy="451405"/>
            </a:xfrm>
            <a:prstGeom prst="rect">
              <a:avLst/>
            </a:prstGeom>
            <a:noFill/>
          </p:spPr>
          <p:txBody>
            <a:bodyPr wrap="square" rtlCol="0">
              <a:spAutoFit/>
            </a:bodyPr>
            <a:lstStyle/>
            <a:p>
              <a:pPr algn="ctr"/>
              <a:r>
                <a:rPr lang="en-GB" sz="1600" b="1" dirty="0" smtClean="0">
                  <a:solidFill>
                    <a:schemeClr val="accent1"/>
                  </a:solidFill>
                </a:rPr>
                <a:t>NMPA - 750,000 </a:t>
              </a:r>
              <a:r>
                <a:rPr lang="en-GB" sz="1600" b="1" dirty="0" smtClean="0">
                  <a:solidFill>
                    <a:schemeClr val="accent1"/>
                  </a:solidFill>
                </a:rPr>
                <a:t>birth per year</a:t>
              </a:r>
            </a:p>
          </p:txBody>
        </p:sp>
      </p:grpSp>
      <p:sp>
        <p:nvSpPr>
          <p:cNvPr id="36" name="TextBox 35"/>
          <p:cNvSpPr txBox="1"/>
          <p:nvPr/>
        </p:nvSpPr>
        <p:spPr>
          <a:xfrm>
            <a:off x="3114893" y="3418574"/>
            <a:ext cx="1134784" cy="300082"/>
          </a:xfrm>
          <a:prstGeom prst="rect">
            <a:avLst/>
          </a:prstGeom>
          <a:noFill/>
        </p:spPr>
        <p:txBody>
          <a:bodyPr wrap="square" rtlCol="0">
            <a:spAutoFit/>
          </a:bodyPr>
          <a:lstStyle/>
          <a:p>
            <a:r>
              <a:rPr lang="en-GB" sz="1350" dirty="0" smtClean="0">
                <a:solidFill>
                  <a:srgbClr val="00A8A4"/>
                </a:solidFill>
              </a:rPr>
              <a:t>8% of babies</a:t>
            </a:r>
            <a:endParaRPr lang="en-GB" sz="1350" dirty="0">
              <a:solidFill>
                <a:srgbClr val="00A8A4"/>
              </a:solidFill>
            </a:endParaRPr>
          </a:p>
        </p:txBody>
      </p:sp>
    </p:spTree>
    <p:extLst>
      <p:ext uri="{BB962C8B-B14F-4D97-AF65-F5344CB8AC3E}">
        <p14:creationId xmlns:p14="http://schemas.microsoft.com/office/powerpoint/2010/main" val="382534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6" name="TextBox 5"/>
          <p:cNvSpPr txBox="1"/>
          <p:nvPr/>
        </p:nvSpPr>
        <p:spPr>
          <a:xfrm>
            <a:off x="950259" y="2175299"/>
            <a:ext cx="7448753" cy="3785652"/>
          </a:xfrm>
          <a:prstGeom prst="rect">
            <a:avLst/>
          </a:prstGeom>
          <a:noFill/>
        </p:spPr>
        <p:txBody>
          <a:bodyPr wrap="square" rtlCol="0">
            <a:spAutoFit/>
          </a:bodyPr>
          <a:lstStyle/>
          <a:p>
            <a:r>
              <a:rPr lang="en-GB" sz="3000" b="1" dirty="0" smtClean="0">
                <a:solidFill>
                  <a:schemeClr val="accent1"/>
                </a:solidFill>
              </a:rPr>
              <a:t>Why link maternity data with hospital admissions data?</a:t>
            </a:r>
          </a:p>
          <a:p>
            <a:pPr marL="457200" indent="-457200">
              <a:buFont typeface="Arial" panose="020B0604020202020204" pitchFamily="34" charset="0"/>
              <a:buChar char="•"/>
            </a:pPr>
            <a:endParaRPr lang="en-GB" sz="3000" dirty="0" smtClean="0">
              <a:solidFill>
                <a:schemeClr val="accent1"/>
              </a:solidFill>
            </a:endParaRPr>
          </a:p>
          <a:p>
            <a:pPr marL="457200" indent="-457200">
              <a:buFont typeface="Arial" panose="020B0604020202020204" pitchFamily="34" charset="0"/>
              <a:buChar char="•"/>
            </a:pPr>
            <a:r>
              <a:rPr lang="en-GB" sz="3000" dirty="0" smtClean="0">
                <a:solidFill>
                  <a:schemeClr val="accent1"/>
                </a:solidFill>
              </a:rPr>
              <a:t>Further detail on</a:t>
            </a:r>
          </a:p>
          <a:p>
            <a:pPr marL="914400" lvl="1" indent="-457200">
              <a:buFont typeface="Arial" panose="020B0604020202020204" pitchFamily="34" charset="0"/>
              <a:buChar char="•"/>
            </a:pPr>
            <a:r>
              <a:rPr lang="en-GB" sz="3000" dirty="0" smtClean="0">
                <a:solidFill>
                  <a:schemeClr val="accent1"/>
                </a:solidFill>
              </a:rPr>
              <a:t>obstetric history</a:t>
            </a:r>
          </a:p>
          <a:p>
            <a:pPr marL="914400" lvl="1" indent="-457200">
              <a:buFont typeface="Arial" panose="020B0604020202020204" pitchFamily="34" charset="0"/>
              <a:buChar char="•"/>
            </a:pPr>
            <a:r>
              <a:rPr lang="en-GB" sz="3000" dirty="0">
                <a:solidFill>
                  <a:schemeClr val="accent1"/>
                </a:solidFill>
              </a:rPr>
              <a:t>d</a:t>
            </a:r>
            <a:r>
              <a:rPr lang="en-GB" sz="3000" dirty="0" smtClean="0">
                <a:solidFill>
                  <a:schemeClr val="accent1"/>
                </a:solidFill>
              </a:rPr>
              <a:t>iagnoses</a:t>
            </a:r>
          </a:p>
          <a:p>
            <a:pPr marL="457200" indent="-457200">
              <a:buFont typeface="Arial" panose="020B0604020202020204" pitchFamily="34" charset="0"/>
              <a:buChar char="•"/>
            </a:pPr>
            <a:r>
              <a:rPr lang="en-GB" sz="3000" dirty="0" smtClean="0">
                <a:solidFill>
                  <a:schemeClr val="accent1"/>
                </a:solidFill>
              </a:rPr>
              <a:t>Patterns </a:t>
            </a:r>
            <a:r>
              <a:rPr lang="en-GB" sz="3000" dirty="0">
                <a:solidFill>
                  <a:schemeClr val="accent1"/>
                </a:solidFill>
              </a:rPr>
              <a:t>over </a:t>
            </a:r>
            <a:r>
              <a:rPr lang="en-GB" sz="3000" dirty="0" smtClean="0">
                <a:solidFill>
                  <a:schemeClr val="accent1"/>
                </a:solidFill>
              </a:rPr>
              <a:t>time &amp; readmissions</a:t>
            </a:r>
          </a:p>
          <a:p>
            <a:pPr marL="457200" indent="-457200">
              <a:buFont typeface="Arial" panose="020B0604020202020204" pitchFamily="34" charset="0"/>
              <a:buChar char="•"/>
            </a:pPr>
            <a:endParaRPr lang="en-GB" sz="3000" dirty="0">
              <a:solidFill>
                <a:schemeClr val="accent1"/>
              </a:solidFill>
            </a:endParaRPr>
          </a:p>
        </p:txBody>
      </p:sp>
    </p:spTree>
    <p:extLst>
      <p:ext uri="{BB962C8B-B14F-4D97-AF65-F5344CB8AC3E}">
        <p14:creationId xmlns:p14="http://schemas.microsoft.com/office/powerpoint/2010/main" val="2435248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2385391" y="1749287"/>
            <a:ext cx="6122505" cy="4185761"/>
          </a:xfrm>
          <a:prstGeom prst="rect">
            <a:avLst/>
          </a:prstGeom>
          <a:noFill/>
        </p:spPr>
        <p:txBody>
          <a:bodyPr wrap="square" rtlCol="0">
            <a:spAutoFit/>
          </a:bodyPr>
          <a:lstStyle/>
          <a:p>
            <a:r>
              <a:rPr lang="en-GB" sz="3000" b="1" dirty="0" smtClean="0">
                <a:solidFill>
                  <a:schemeClr val="accent1"/>
                </a:solidFill>
              </a:rPr>
              <a:t>Preparing data for analysis</a:t>
            </a:r>
          </a:p>
          <a:p>
            <a:endParaRPr lang="en-GB" sz="3000" dirty="0" smtClean="0">
              <a:solidFill>
                <a:schemeClr val="accent1"/>
              </a:solidFill>
            </a:endParaRPr>
          </a:p>
          <a:p>
            <a:r>
              <a:rPr lang="en-GB" sz="3000" dirty="0" smtClean="0">
                <a:solidFill>
                  <a:schemeClr val="accent1"/>
                </a:solidFill>
              </a:rPr>
              <a:t>		Trusts</a:t>
            </a:r>
          </a:p>
          <a:p>
            <a:r>
              <a:rPr lang="en-GB" sz="3000" dirty="0" smtClean="0">
                <a:solidFill>
                  <a:schemeClr val="accent1"/>
                </a:solidFill>
              </a:rPr>
              <a:t>							</a:t>
            </a:r>
            <a:r>
              <a:rPr lang="en-GB" sz="3000" dirty="0" smtClean="0">
                <a:solidFill>
                  <a:srgbClr val="7030A0"/>
                </a:solidFill>
              </a:rPr>
              <a:t>129 trusts</a:t>
            </a:r>
          </a:p>
          <a:p>
            <a:r>
              <a:rPr lang="en-GB" sz="3000" dirty="0">
                <a:solidFill>
                  <a:schemeClr val="accent1"/>
                </a:solidFill>
              </a:rPr>
              <a:t>	</a:t>
            </a:r>
            <a:r>
              <a:rPr lang="en-GB" sz="3000" dirty="0" smtClean="0">
                <a:solidFill>
                  <a:schemeClr val="accent1"/>
                </a:solidFill>
              </a:rPr>
              <a:t>						</a:t>
            </a:r>
            <a:r>
              <a:rPr lang="en-GB" sz="2800" dirty="0" smtClean="0">
                <a:solidFill>
                  <a:srgbClr val="7030A0"/>
                </a:solidFill>
              </a:rPr>
              <a:t>96% participation</a:t>
            </a:r>
          </a:p>
          <a:p>
            <a:r>
              <a:rPr lang="en-GB" sz="2800" b="1" dirty="0">
                <a:solidFill>
                  <a:srgbClr val="7030A0"/>
                </a:solidFill>
              </a:rPr>
              <a:t>	</a:t>
            </a:r>
            <a:r>
              <a:rPr lang="en-GB" sz="2800" b="1" dirty="0" smtClean="0">
                <a:solidFill>
                  <a:srgbClr val="7030A0"/>
                </a:solidFill>
              </a:rPr>
              <a:t>						Thank you!</a:t>
            </a:r>
          </a:p>
          <a:p>
            <a:endParaRPr lang="en-GB" sz="3000" dirty="0">
              <a:solidFill>
                <a:schemeClr val="accent1"/>
              </a:solidFill>
            </a:endParaRPr>
          </a:p>
          <a:p>
            <a:endParaRPr lang="en-GB" sz="3000" dirty="0" smtClean="0">
              <a:solidFill>
                <a:schemeClr val="accent1"/>
              </a:solidFill>
            </a:endParaRPr>
          </a:p>
          <a:p>
            <a:r>
              <a:rPr lang="en-GB" sz="3000" dirty="0" smtClean="0">
                <a:solidFill>
                  <a:schemeClr val="accent1"/>
                </a:solidFill>
              </a:rPr>
              <a:t>NMPA secure server</a:t>
            </a:r>
          </a:p>
        </p:txBody>
      </p:sp>
      <p:pic>
        <p:nvPicPr>
          <p:cNvPr id="5" name="Picture 8" descr="https://encrypted-tbn0.gstatic.com/images?q=tbn:ANd9GcTzi1ubmesQQvzoa7NHn4GJMSek3UPuJdcCQNjRRneKmP7D3-ne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43" y="1607890"/>
            <a:ext cx="1027468" cy="12830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55056" y="3408206"/>
            <a:ext cx="526774" cy="369332"/>
          </a:xfrm>
          <a:prstGeom prst="rect">
            <a:avLst/>
          </a:prstGeom>
          <a:solidFill>
            <a:srgbClr val="FFC000"/>
          </a:solidFill>
        </p:spPr>
        <p:txBody>
          <a:bodyPr wrap="square" rtlCol="0">
            <a:spAutoFit/>
          </a:bodyPr>
          <a:lstStyle/>
          <a:p>
            <a:r>
              <a:rPr lang="en-GB" dirty="0" smtClean="0"/>
              <a:t>IDs</a:t>
            </a:r>
            <a:endParaRPr lang="en-GB" dirty="0"/>
          </a:p>
        </p:txBody>
      </p:sp>
      <p:sp>
        <p:nvSpPr>
          <p:cNvPr id="18" name="TextBox 17"/>
          <p:cNvSpPr txBox="1"/>
          <p:nvPr/>
        </p:nvSpPr>
        <p:spPr>
          <a:xfrm>
            <a:off x="3481830" y="3408206"/>
            <a:ext cx="1318775" cy="369332"/>
          </a:xfrm>
          <a:prstGeom prst="rect">
            <a:avLst/>
          </a:prstGeom>
          <a:solidFill>
            <a:schemeClr val="accent3">
              <a:lumMod val="60000"/>
              <a:lumOff val="40000"/>
            </a:schemeClr>
          </a:solidFill>
        </p:spPr>
        <p:txBody>
          <a:bodyPr wrap="square" rtlCol="0">
            <a:spAutoFit/>
          </a:bodyPr>
          <a:lstStyle/>
          <a:p>
            <a:r>
              <a:rPr lang="en-GB" dirty="0" smtClean="0"/>
              <a:t>Clinical data</a:t>
            </a:r>
            <a:endParaRPr lang="en-GB" dirty="0"/>
          </a:p>
        </p:txBody>
      </p:sp>
      <p:sp>
        <p:nvSpPr>
          <p:cNvPr id="30" name="Down Arrow 29"/>
          <p:cNvSpPr/>
          <p:nvPr/>
        </p:nvSpPr>
        <p:spPr>
          <a:xfrm>
            <a:off x="3577817" y="4123934"/>
            <a:ext cx="563400" cy="6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1418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2385391" y="1749287"/>
            <a:ext cx="6122505" cy="4708981"/>
          </a:xfrm>
          <a:prstGeom prst="rect">
            <a:avLst/>
          </a:prstGeom>
          <a:noFill/>
        </p:spPr>
        <p:txBody>
          <a:bodyPr wrap="square" rtlCol="0">
            <a:spAutoFit/>
          </a:bodyPr>
          <a:lstStyle/>
          <a:p>
            <a:r>
              <a:rPr lang="en-GB" sz="3000" b="1" dirty="0" smtClean="0">
                <a:solidFill>
                  <a:schemeClr val="accent1"/>
                </a:solidFill>
              </a:rPr>
              <a:t>Preparing data for analysis</a:t>
            </a:r>
          </a:p>
          <a:p>
            <a:endParaRPr lang="en-GB" sz="3000" dirty="0" smtClean="0">
              <a:solidFill>
                <a:schemeClr val="accent1"/>
              </a:solidFill>
            </a:endParaRPr>
          </a:p>
          <a:p>
            <a:r>
              <a:rPr lang="en-GB" sz="3000" dirty="0" smtClean="0">
                <a:solidFill>
                  <a:schemeClr val="accent1"/>
                </a:solidFill>
              </a:rPr>
              <a:t>		NMPA</a:t>
            </a: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p:txBody>
      </p:sp>
      <p:pic>
        <p:nvPicPr>
          <p:cNvPr id="5" name="Picture 8" descr="https://encrypted-tbn0.gstatic.com/images?q=tbn:ANd9GcTzi1ubmesQQvzoa7NHn4GJMSek3UPuJdcCQNjRRneKmP7D3-ne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43" y="1607890"/>
            <a:ext cx="1027468" cy="12830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55056" y="3408206"/>
            <a:ext cx="526774" cy="369332"/>
          </a:xfrm>
          <a:prstGeom prst="rect">
            <a:avLst/>
          </a:prstGeom>
          <a:solidFill>
            <a:srgbClr val="FFC000"/>
          </a:solidFill>
        </p:spPr>
        <p:txBody>
          <a:bodyPr wrap="square" rtlCol="0">
            <a:spAutoFit/>
          </a:bodyPr>
          <a:lstStyle/>
          <a:p>
            <a:r>
              <a:rPr lang="en-GB" dirty="0" smtClean="0"/>
              <a:t>IDs</a:t>
            </a:r>
            <a:endParaRPr lang="en-GB" dirty="0"/>
          </a:p>
        </p:txBody>
      </p:sp>
      <p:sp>
        <p:nvSpPr>
          <p:cNvPr id="18" name="TextBox 17"/>
          <p:cNvSpPr txBox="1"/>
          <p:nvPr/>
        </p:nvSpPr>
        <p:spPr>
          <a:xfrm>
            <a:off x="5446643" y="3408206"/>
            <a:ext cx="1318775" cy="369332"/>
          </a:xfrm>
          <a:prstGeom prst="rect">
            <a:avLst/>
          </a:prstGeom>
          <a:solidFill>
            <a:schemeClr val="accent3">
              <a:lumMod val="60000"/>
              <a:lumOff val="40000"/>
            </a:schemeClr>
          </a:solidFill>
        </p:spPr>
        <p:txBody>
          <a:bodyPr wrap="square" rtlCol="0">
            <a:spAutoFit/>
          </a:bodyPr>
          <a:lstStyle/>
          <a:p>
            <a:r>
              <a:rPr lang="en-GB" dirty="0" smtClean="0"/>
              <a:t>Clinical data</a:t>
            </a:r>
            <a:endParaRPr lang="en-GB" dirty="0"/>
          </a:p>
        </p:txBody>
      </p:sp>
      <p:sp>
        <p:nvSpPr>
          <p:cNvPr id="8" name="TextBox 7"/>
          <p:cNvSpPr txBox="1"/>
          <p:nvPr/>
        </p:nvSpPr>
        <p:spPr>
          <a:xfrm>
            <a:off x="3478702" y="3408206"/>
            <a:ext cx="983973" cy="369332"/>
          </a:xfrm>
          <a:prstGeom prst="rect">
            <a:avLst/>
          </a:prstGeom>
          <a:solidFill>
            <a:srgbClr val="92D050"/>
          </a:solidFill>
        </p:spPr>
        <p:txBody>
          <a:bodyPr wrap="square" rtlCol="0">
            <a:spAutoFit/>
          </a:bodyPr>
          <a:lstStyle/>
          <a:p>
            <a:r>
              <a:rPr lang="en-GB" dirty="0" smtClean="0"/>
              <a:t>Study ID</a:t>
            </a:r>
            <a:endParaRPr lang="en-GB" dirty="0"/>
          </a:p>
        </p:txBody>
      </p:sp>
      <p:sp>
        <p:nvSpPr>
          <p:cNvPr id="10" name="TextBox 9"/>
          <p:cNvSpPr txBox="1"/>
          <p:nvPr/>
        </p:nvSpPr>
        <p:spPr>
          <a:xfrm>
            <a:off x="6765418" y="3408206"/>
            <a:ext cx="983973" cy="369332"/>
          </a:xfrm>
          <a:prstGeom prst="rect">
            <a:avLst/>
          </a:prstGeom>
          <a:solidFill>
            <a:srgbClr val="92D050"/>
          </a:solidFill>
        </p:spPr>
        <p:txBody>
          <a:bodyPr wrap="square" rtlCol="0">
            <a:spAutoFit/>
          </a:bodyPr>
          <a:lstStyle/>
          <a:p>
            <a:r>
              <a:rPr lang="en-GB" dirty="0" smtClean="0"/>
              <a:t>Study ID</a:t>
            </a:r>
            <a:endParaRPr lang="en-GB" dirty="0"/>
          </a:p>
        </p:txBody>
      </p:sp>
      <p:cxnSp>
        <p:nvCxnSpPr>
          <p:cNvPr id="6" name="Straight Connector 5"/>
          <p:cNvCxnSpPr/>
          <p:nvPr/>
        </p:nvCxnSpPr>
        <p:spPr>
          <a:xfrm>
            <a:off x="4949686" y="3130826"/>
            <a:ext cx="9940" cy="1152939"/>
          </a:xfrm>
          <a:prstGeom prst="line">
            <a:avLst/>
          </a:prstGeom>
          <a:ln w="28575">
            <a:solidFill>
              <a:srgbClr val="00A8A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662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2385391" y="1749287"/>
            <a:ext cx="6122505" cy="7017306"/>
          </a:xfrm>
          <a:prstGeom prst="rect">
            <a:avLst/>
          </a:prstGeom>
          <a:noFill/>
        </p:spPr>
        <p:txBody>
          <a:bodyPr wrap="square" rtlCol="0">
            <a:spAutoFit/>
          </a:bodyPr>
          <a:lstStyle/>
          <a:p>
            <a:r>
              <a:rPr lang="en-GB" sz="3000" b="1" dirty="0" smtClean="0">
                <a:solidFill>
                  <a:schemeClr val="accent1"/>
                </a:solidFill>
              </a:rPr>
              <a:t>Preparing data for analysis</a:t>
            </a:r>
          </a:p>
          <a:p>
            <a:endParaRPr lang="en-GB" sz="3000" dirty="0" smtClean="0">
              <a:solidFill>
                <a:schemeClr val="accent1"/>
              </a:solidFill>
            </a:endParaRPr>
          </a:p>
          <a:p>
            <a:r>
              <a:rPr lang="en-GB" sz="3000" dirty="0" smtClean="0">
                <a:solidFill>
                  <a:schemeClr val="accent1"/>
                </a:solidFill>
              </a:rPr>
              <a:t>		NMPA</a:t>
            </a: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a:solidFill>
                <a:schemeClr val="accent1"/>
              </a:solidFill>
            </a:endParaRPr>
          </a:p>
          <a:p>
            <a:r>
              <a:rPr lang="en-GB" sz="3000" dirty="0" smtClean="0">
                <a:solidFill>
                  <a:schemeClr val="accent1"/>
                </a:solidFill>
              </a:rPr>
              <a:t>	NHS Digital			Analysis</a:t>
            </a: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p:txBody>
      </p:sp>
      <p:pic>
        <p:nvPicPr>
          <p:cNvPr id="5" name="Picture 8" descr="https://encrypted-tbn0.gstatic.com/images?q=tbn:ANd9GcTzi1ubmesQQvzoa7NHn4GJMSek3UPuJdcCQNjRRneKmP7D3-ne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43" y="1607890"/>
            <a:ext cx="1027468" cy="12830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55056" y="3408206"/>
            <a:ext cx="526774" cy="369332"/>
          </a:xfrm>
          <a:prstGeom prst="rect">
            <a:avLst/>
          </a:prstGeom>
          <a:solidFill>
            <a:srgbClr val="FFC000"/>
          </a:solidFill>
        </p:spPr>
        <p:txBody>
          <a:bodyPr wrap="square" rtlCol="0">
            <a:spAutoFit/>
          </a:bodyPr>
          <a:lstStyle/>
          <a:p>
            <a:r>
              <a:rPr lang="en-GB" dirty="0" smtClean="0"/>
              <a:t>IDs</a:t>
            </a:r>
            <a:endParaRPr lang="en-GB" dirty="0"/>
          </a:p>
        </p:txBody>
      </p:sp>
      <p:sp>
        <p:nvSpPr>
          <p:cNvPr id="18" name="TextBox 17"/>
          <p:cNvSpPr txBox="1"/>
          <p:nvPr/>
        </p:nvSpPr>
        <p:spPr>
          <a:xfrm>
            <a:off x="5446643" y="3408206"/>
            <a:ext cx="1318775" cy="369332"/>
          </a:xfrm>
          <a:prstGeom prst="rect">
            <a:avLst/>
          </a:prstGeom>
          <a:solidFill>
            <a:schemeClr val="accent3">
              <a:lumMod val="60000"/>
              <a:lumOff val="40000"/>
            </a:schemeClr>
          </a:solidFill>
        </p:spPr>
        <p:txBody>
          <a:bodyPr wrap="square" rtlCol="0">
            <a:spAutoFit/>
          </a:bodyPr>
          <a:lstStyle/>
          <a:p>
            <a:r>
              <a:rPr lang="en-GB" dirty="0" smtClean="0"/>
              <a:t>Clinical data</a:t>
            </a:r>
            <a:endParaRPr lang="en-GB" dirty="0"/>
          </a:p>
        </p:txBody>
      </p:sp>
      <p:sp>
        <p:nvSpPr>
          <p:cNvPr id="8" name="TextBox 7"/>
          <p:cNvSpPr txBox="1"/>
          <p:nvPr/>
        </p:nvSpPr>
        <p:spPr>
          <a:xfrm>
            <a:off x="3478702" y="3408206"/>
            <a:ext cx="983973" cy="369332"/>
          </a:xfrm>
          <a:prstGeom prst="rect">
            <a:avLst/>
          </a:prstGeom>
          <a:solidFill>
            <a:srgbClr val="92D050"/>
          </a:solidFill>
        </p:spPr>
        <p:txBody>
          <a:bodyPr wrap="square" rtlCol="0">
            <a:spAutoFit/>
          </a:bodyPr>
          <a:lstStyle/>
          <a:p>
            <a:r>
              <a:rPr lang="en-GB" dirty="0" smtClean="0"/>
              <a:t>Study ID</a:t>
            </a:r>
            <a:endParaRPr lang="en-GB" dirty="0"/>
          </a:p>
        </p:txBody>
      </p:sp>
      <p:sp>
        <p:nvSpPr>
          <p:cNvPr id="10" name="TextBox 9"/>
          <p:cNvSpPr txBox="1"/>
          <p:nvPr/>
        </p:nvSpPr>
        <p:spPr>
          <a:xfrm>
            <a:off x="6765418" y="3408206"/>
            <a:ext cx="983973" cy="369332"/>
          </a:xfrm>
          <a:prstGeom prst="rect">
            <a:avLst/>
          </a:prstGeom>
          <a:solidFill>
            <a:srgbClr val="92D050"/>
          </a:solidFill>
        </p:spPr>
        <p:txBody>
          <a:bodyPr wrap="square" rtlCol="0">
            <a:spAutoFit/>
          </a:bodyPr>
          <a:lstStyle/>
          <a:p>
            <a:r>
              <a:rPr lang="en-GB" dirty="0" smtClean="0"/>
              <a:t>Study ID</a:t>
            </a:r>
            <a:endParaRPr lang="en-GB" dirty="0"/>
          </a:p>
        </p:txBody>
      </p:sp>
      <p:cxnSp>
        <p:nvCxnSpPr>
          <p:cNvPr id="6" name="Straight Connector 5"/>
          <p:cNvCxnSpPr/>
          <p:nvPr/>
        </p:nvCxnSpPr>
        <p:spPr>
          <a:xfrm>
            <a:off x="4949686" y="3130826"/>
            <a:ext cx="9940" cy="1152939"/>
          </a:xfrm>
          <a:prstGeom prst="line">
            <a:avLst/>
          </a:prstGeom>
          <a:ln w="28575">
            <a:solidFill>
              <a:srgbClr val="00A8A4"/>
            </a:solidFill>
            <a:prstDash val="dash"/>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a:off x="3370658" y="4103777"/>
            <a:ext cx="563400" cy="6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5987956" y="4107092"/>
            <a:ext cx="563400" cy="6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23133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2385391" y="1749287"/>
            <a:ext cx="6122505" cy="8402300"/>
          </a:xfrm>
          <a:prstGeom prst="rect">
            <a:avLst/>
          </a:prstGeom>
          <a:noFill/>
        </p:spPr>
        <p:txBody>
          <a:bodyPr wrap="square" rtlCol="0">
            <a:spAutoFit/>
          </a:bodyPr>
          <a:lstStyle/>
          <a:p>
            <a:r>
              <a:rPr lang="en-GB" sz="3000" b="1" dirty="0" smtClean="0">
                <a:solidFill>
                  <a:schemeClr val="accent1"/>
                </a:solidFill>
              </a:rPr>
              <a:t>Preparing data for analysis</a:t>
            </a:r>
          </a:p>
          <a:p>
            <a:endParaRPr lang="en-GB" sz="3000" dirty="0" smtClean="0">
              <a:solidFill>
                <a:schemeClr val="accent1"/>
              </a:solidFill>
            </a:endParaRPr>
          </a:p>
          <a:p>
            <a:r>
              <a:rPr lang="en-GB" sz="3000" dirty="0" smtClean="0">
                <a:solidFill>
                  <a:schemeClr val="accent1"/>
                </a:solidFill>
              </a:rPr>
              <a:t>		NHS Digital</a:t>
            </a: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a:solidFill>
                <a:schemeClr val="accent1"/>
              </a:solidFill>
            </a:endParaRPr>
          </a:p>
          <a:p>
            <a:r>
              <a:rPr lang="en-GB" sz="3000" dirty="0" smtClean="0">
                <a:solidFill>
                  <a:schemeClr val="accent1"/>
                </a:solidFill>
              </a:rPr>
              <a:t>			NMPA</a:t>
            </a:r>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a:solidFill>
                <a:schemeClr val="accent1"/>
              </a:solidFill>
            </a:endParaRPr>
          </a:p>
          <a:p>
            <a:r>
              <a:rPr lang="en-GB" sz="3000" dirty="0" smtClean="0">
                <a:solidFill>
                  <a:schemeClr val="accent1"/>
                </a:solidFill>
              </a:rPr>
              <a:t>	</a:t>
            </a:r>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p:txBody>
      </p:sp>
      <p:pic>
        <p:nvPicPr>
          <p:cNvPr id="5" name="Picture 8" descr="https://encrypted-tbn0.gstatic.com/images?q=tbn:ANd9GcTzi1ubmesQQvzoa7NHn4GJMSek3UPuJdcCQNjRRneKmP7D3-ne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43" y="1607890"/>
            <a:ext cx="1027468" cy="12830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55056" y="3408206"/>
            <a:ext cx="526774" cy="369332"/>
          </a:xfrm>
          <a:prstGeom prst="rect">
            <a:avLst/>
          </a:prstGeom>
          <a:solidFill>
            <a:srgbClr val="FFC000"/>
          </a:solidFill>
        </p:spPr>
        <p:txBody>
          <a:bodyPr wrap="square" rtlCol="0">
            <a:spAutoFit/>
          </a:bodyPr>
          <a:lstStyle/>
          <a:p>
            <a:r>
              <a:rPr lang="en-GB" dirty="0" smtClean="0"/>
              <a:t>IDs</a:t>
            </a:r>
            <a:endParaRPr lang="en-GB" dirty="0"/>
          </a:p>
        </p:txBody>
      </p:sp>
      <p:sp>
        <p:nvSpPr>
          <p:cNvPr id="15" name="TextBox 14"/>
          <p:cNvSpPr txBox="1"/>
          <p:nvPr/>
        </p:nvSpPr>
        <p:spPr>
          <a:xfrm>
            <a:off x="3478702" y="3408206"/>
            <a:ext cx="983973" cy="369332"/>
          </a:xfrm>
          <a:prstGeom prst="rect">
            <a:avLst/>
          </a:prstGeom>
          <a:solidFill>
            <a:srgbClr val="92D050"/>
          </a:solidFill>
        </p:spPr>
        <p:txBody>
          <a:bodyPr wrap="square" rtlCol="0">
            <a:spAutoFit/>
          </a:bodyPr>
          <a:lstStyle/>
          <a:p>
            <a:r>
              <a:rPr lang="en-GB" dirty="0" smtClean="0"/>
              <a:t>Study ID</a:t>
            </a:r>
            <a:endParaRPr lang="en-GB" dirty="0"/>
          </a:p>
        </p:txBody>
      </p:sp>
      <p:sp>
        <p:nvSpPr>
          <p:cNvPr id="19" name="TextBox 18"/>
          <p:cNvSpPr txBox="1"/>
          <p:nvPr/>
        </p:nvSpPr>
        <p:spPr>
          <a:xfrm>
            <a:off x="5377080" y="3418145"/>
            <a:ext cx="602480" cy="369332"/>
          </a:xfrm>
          <a:prstGeom prst="rect">
            <a:avLst/>
          </a:prstGeom>
          <a:solidFill>
            <a:srgbClr val="FF9999"/>
          </a:solidFill>
        </p:spPr>
        <p:txBody>
          <a:bodyPr wrap="square" rtlCol="0">
            <a:spAutoFit/>
          </a:bodyPr>
          <a:lstStyle/>
          <a:p>
            <a:r>
              <a:rPr lang="en-GB" dirty="0" smtClean="0"/>
              <a:t>HES</a:t>
            </a:r>
            <a:endParaRPr lang="en-GB" dirty="0"/>
          </a:p>
        </p:txBody>
      </p:sp>
      <p:cxnSp>
        <p:nvCxnSpPr>
          <p:cNvPr id="20" name="Straight Connector 19"/>
          <p:cNvCxnSpPr/>
          <p:nvPr/>
        </p:nvCxnSpPr>
        <p:spPr>
          <a:xfrm>
            <a:off x="4452739" y="3428084"/>
            <a:ext cx="924340" cy="0"/>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456054" y="3759386"/>
            <a:ext cx="924340" cy="0"/>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
        <p:nvSpPr>
          <p:cNvPr id="10" name="Down Arrow 9"/>
          <p:cNvSpPr/>
          <p:nvPr/>
        </p:nvSpPr>
        <p:spPr>
          <a:xfrm>
            <a:off x="4059765" y="4107092"/>
            <a:ext cx="563400" cy="6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80235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2385391" y="1749287"/>
            <a:ext cx="6122505" cy="8402300"/>
          </a:xfrm>
          <a:prstGeom prst="rect">
            <a:avLst/>
          </a:prstGeom>
          <a:noFill/>
        </p:spPr>
        <p:txBody>
          <a:bodyPr wrap="square" rtlCol="0">
            <a:spAutoFit/>
          </a:bodyPr>
          <a:lstStyle/>
          <a:p>
            <a:r>
              <a:rPr lang="en-GB" sz="3000" b="1" dirty="0" smtClean="0">
                <a:solidFill>
                  <a:schemeClr val="accent1"/>
                </a:solidFill>
              </a:rPr>
              <a:t>Preparing data for analysis</a:t>
            </a:r>
          </a:p>
          <a:p>
            <a:endParaRPr lang="en-GB" sz="3000" dirty="0" smtClean="0">
              <a:solidFill>
                <a:schemeClr val="accent1"/>
              </a:solidFill>
            </a:endParaRPr>
          </a:p>
          <a:p>
            <a:r>
              <a:rPr lang="en-GB" sz="3000" dirty="0" smtClean="0">
                <a:solidFill>
                  <a:schemeClr val="accent1"/>
                </a:solidFill>
              </a:rPr>
              <a:t>	NMPA</a:t>
            </a: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a:solidFill>
                <a:schemeClr val="accent1"/>
              </a:solidFill>
            </a:endParaRPr>
          </a:p>
          <a:p>
            <a:r>
              <a:rPr lang="en-GB" sz="3000" dirty="0" smtClean="0">
                <a:solidFill>
                  <a:schemeClr val="accent1"/>
                </a:solidFill>
              </a:rPr>
              <a:t>	Analysis</a:t>
            </a:r>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a:solidFill>
                <a:schemeClr val="accent1"/>
              </a:solidFill>
            </a:endParaRPr>
          </a:p>
          <a:p>
            <a:r>
              <a:rPr lang="en-GB" sz="3000" dirty="0" smtClean="0">
                <a:solidFill>
                  <a:schemeClr val="accent1"/>
                </a:solidFill>
              </a:rPr>
              <a:t>	</a:t>
            </a:r>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a:p>
            <a:endParaRPr lang="en-GB" sz="3000" dirty="0" smtClean="0">
              <a:solidFill>
                <a:schemeClr val="accent1"/>
              </a:solidFill>
            </a:endParaRPr>
          </a:p>
          <a:p>
            <a:endParaRPr lang="en-GB" sz="3000" dirty="0">
              <a:solidFill>
                <a:schemeClr val="accent1"/>
              </a:solidFill>
            </a:endParaRPr>
          </a:p>
        </p:txBody>
      </p:sp>
      <p:pic>
        <p:nvPicPr>
          <p:cNvPr id="5" name="Picture 8" descr="https://encrypted-tbn0.gstatic.com/images?q=tbn:ANd9GcTzi1ubmesQQvzoa7NHn4GJMSek3UPuJdcCQNjRRneKmP7D3-ne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43" y="1607890"/>
            <a:ext cx="1027468" cy="12830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78288" y="3408206"/>
            <a:ext cx="1318775" cy="369332"/>
          </a:xfrm>
          <a:prstGeom prst="rect">
            <a:avLst/>
          </a:prstGeom>
          <a:solidFill>
            <a:schemeClr val="accent3">
              <a:lumMod val="60000"/>
              <a:lumOff val="40000"/>
            </a:schemeClr>
          </a:solidFill>
        </p:spPr>
        <p:txBody>
          <a:bodyPr wrap="square" rtlCol="0">
            <a:spAutoFit/>
          </a:bodyPr>
          <a:lstStyle/>
          <a:p>
            <a:r>
              <a:rPr lang="en-GB" dirty="0" smtClean="0"/>
              <a:t>Clinical data</a:t>
            </a:r>
            <a:endParaRPr lang="en-GB" dirty="0"/>
          </a:p>
        </p:txBody>
      </p:sp>
      <p:sp>
        <p:nvSpPr>
          <p:cNvPr id="12" name="TextBox 11"/>
          <p:cNvSpPr txBox="1"/>
          <p:nvPr/>
        </p:nvSpPr>
        <p:spPr>
          <a:xfrm>
            <a:off x="6497063" y="3408206"/>
            <a:ext cx="983973" cy="369332"/>
          </a:xfrm>
          <a:prstGeom prst="rect">
            <a:avLst/>
          </a:prstGeom>
          <a:solidFill>
            <a:srgbClr val="92D050"/>
          </a:solidFill>
        </p:spPr>
        <p:txBody>
          <a:bodyPr wrap="square" rtlCol="0">
            <a:spAutoFit/>
          </a:bodyPr>
          <a:lstStyle/>
          <a:p>
            <a:r>
              <a:rPr lang="en-GB" dirty="0" smtClean="0"/>
              <a:t>Study ID</a:t>
            </a:r>
            <a:endParaRPr lang="en-GB" dirty="0"/>
          </a:p>
        </p:txBody>
      </p:sp>
      <p:sp>
        <p:nvSpPr>
          <p:cNvPr id="17" name="TextBox 16"/>
          <p:cNvSpPr txBox="1"/>
          <p:nvPr/>
        </p:nvSpPr>
        <p:spPr>
          <a:xfrm>
            <a:off x="2206495" y="3408206"/>
            <a:ext cx="983973" cy="369332"/>
          </a:xfrm>
          <a:prstGeom prst="rect">
            <a:avLst/>
          </a:prstGeom>
          <a:solidFill>
            <a:srgbClr val="92D050"/>
          </a:solidFill>
        </p:spPr>
        <p:txBody>
          <a:bodyPr wrap="square" rtlCol="0">
            <a:spAutoFit/>
          </a:bodyPr>
          <a:lstStyle/>
          <a:p>
            <a:r>
              <a:rPr lang="en-GB" dirty="0" smtClean="0"/>
              <a:t>Study ID</a:t>
            </a:r>
            <a:endParaRPr lang="en-GB" dirty="0"/>
          </a:p>
        </p:txBody>
      </p:sp>
      <p:sp>
        <p:nvSpPr>
          <p:cNvPr id="18" name="TextBox 17"/>
          <p:cNvSpPr txBox="1"/>
          <p:nvPr/>
        </p:nvSpPr>
        <p:spPr>
          <a:xfrm>
            <a:off x="3190473" y="3408206"/>
            <a:ext cx="602480" cy="369332"/>
          </a:xfrm>
          <a:prstGeom prst="rect">
            <a:avLst/>
          </a:prstGeom>
          <a:solidFill>
            <a:srgbClr val="FF9999"/>
          </a:solidFill>
        </p:spPr>
        <p:txBody>
          <a:bodyPr wrap="square" rtlCol="0">
            <a:spAutoFit/>
          </a:bodyPr>
          <a:lstStyle/>
          <a:p>
            <a:r>
              <a:rPr lang="en-GB" dirty="0" smtClean="0"/>
              <a:t>HES</a:t>
            </a:r>
            <a:endParaRPr lang="en-GB" dirty="0"/>
          </a:p>
        </p:txBody>
      </p:sp>
      <p:cxnSp>
        <p:nvCxnSpPr>
          <p:cNvPr id="22" name="Straight Connector 21"/>
          <p:cNvCxnSpPr/>
          <p:nvPr/>
        </p:nvCxnSpPr>
        <p:spPr>
          <a:xfrm>
            <a:off x="3792953" y="3418145"/>
            <a:ext cx="1385335" cy="0"/>
          </a:xfrm>
          <a:prstGeom prst="line">
            <a:avLst/>
          </a:prstGeom>
          <a:ln w="28575">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92953" y="3757660"/>
            <a:ext cx="1385335" cy="0"/>
          </a:xfrm>
          <a:prstGeom prst="line">
            <a:avLst/>
          </a:prstGeom>
          <a:ln w="28575">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3115542" y="4117031"/>
            <a:ext cx="563400" cy="6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6186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1997764" y="1639957"/>
            <a:ext cx="6112565" cy="3785652"/>
          </a:xfrm>
          <a:prstGeom prst="rect">
            <a:avLst/>
          </a:prstGeom>
          <a:noFill/>
        </p:spPr>
        <p:txBody>
          <a:bodyPr wrap="square" rtlCol="0">
            <a:spAutoFit/>
          </a:bodyPr>
          <a:lstStyle/>
          <a:p>
            <a:r>
              <a:rPr lang="en-GB" sz="2400" b="1" dirty="0" smtClean="0">
                <a:solidFill>
                  <a:schemeClr val="accent1"/>
                </a:solidFill>
              </a:rPr>
              <a:t>Preparing data for analysis</a:t>
            </a:r>
          </a:p>
          <a:p>
            <a:endParaRPr lang="en-GB" sz="2400" dirty="0" smtClean="0">
              <a:solidFill>
                <a:schemeClr val="accent1"/>
              </a:solidFill>
            </a:endParaRPr>
          </a:p>
          <a:p>
            <a:r>
              <a:rPr lang="en-GB" sz="2400" dirty="0" smtClean="0">
                <a:solidFill>
                  <a:schemeClr val="accent1"/>
                </a:solidFill>
              </a:rPr>
              <a:t>NWIS holds</a:t>
            </a:r>
          </a:p>
          <a:p>
            <a:endParaRPr lang="en-GB" sz="2400" dirty="0">
              <a:solidFill>
                <a:schemeClr val="accent1"/>
              </a:solidFill>
            </a:endParaRPr>
          </a:p>
          <a:p>
            <a:endParaRPr lang="en-GB" sz="2400" dirty="0" smtClean="0">
              <a:solidFill>
                <a:schemeClr val="accent1"/>
              </a:solidFill>
            </a:endParaRPr>
          </a:p>
          <a:p>
            <a:r>
              <a:rPr lang="en-GB" sz="2400" dirty="0" smtClean="0">
                <a:solidFill>
                  <a:schemeClr val="accent1"/>
                </a:solidFill>
              </a:rPr>
              <a:t>ISD holds</a:t>
            </a:r>
          </a:p>
          <a:p>
            <a:endParaRPr lang="en-GB" sz="2400" dirty="0">
              <a:solidFill>
                <a:schemeClr val="accent1"/>
              </a:solidFill>
            </a:endParaRPr>
          </a:p>
          <a:p>
            <a:endParaRPr lang="en-GB" sz="2400" dirty="0" smtClean="0">
              <a:solidFill>
                <a:schemeClr val="accent1"/>
              </a:solidFill>
            </a:endParaRPr>
          </a:p>
          <a:p>
            <a:endParaRPr lang="en-GB" sz="2400" dirty="0" smtClean="0">
              <a:solidFill>
                <a:schemeClr val="accent1"/>
              </a:solidFill>
            </a:endParaRPr>
          </a:p>
          <a:p>
            <a:r>
              <a:rPr lang="en-GB" sz="2400" dirty="0" smtClean="0">
                <a:solidFill>
                  <a:schemeClr val="accent1"/>
                </a:solidFill>
              </a:rPr>
              <a:t>NMPA has access to these linked datasets</a:t>
            </a:r>
            <a:endParaRPr lang="en-GB" sz="2400" dirty="0">
              <a:solidFill>
                <a:schemeClr val="accent1"/>
              </a:solidFill>
            </a:endParaRPr>
          </a:p>
        </p:txBody>
      </p:sp>
      <p:pic>
        <p:nvPicPr>
          <p:cNvPr id="6" name="Picture 6" descr="http://www.carbuyerswales.com/resources/images/walesmaplarg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765" y="1639957"/>
            <a:ext cx="774792" cy="921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clipartbest.com/cliparts/yTk/g55/yTkg55Ej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765" y="2800125"/>
            <a:ext cx="801610" cy="12128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00600" y="2947376"/>
            <a:ext cx="2276061" cy="369332"/>
          </a:xfrm>
          <a:prstGeom prst="rect">
            <a:avLst/>
          </a:prstGeom>
          <a:solidFill>
            <a:schemeClr val="accent3">
              <a:lumMod val="60000"/>
              <a:lumOff val="40000"/>
            </a:schemeClr>
          </a:solidFill>
        </p:spPr>
        <p:txBody>
          <a:bodyPr wrap="square" rtlCol="0">
            <a:spAutoFit/>
          </a:bodyPr>
          <a:lstStyle/>
          <a:p>
            <a:r>
              <a:rPr lang="en-GB" dirty="0" smtClean="0"/>
              <a:t>Clinical maternity data</a:t>
            </a:r>
            <a:endParaRPr lang="en-GB" dirty="0"/>
          </a:p>
        </p:txBody>
      </p:sp>
      <p:sp>
        <p:nvSpPr>
          <p:cNvPr id="9" name="TextBox 8"/>
          <p:cNvSpPr txBox="1"/>
          <p:nvPr/>
        </p:nvSpPr>
        <p:spPr>
          <a:xfrm>
            <a:off x="2126979" y="2947376"/>
            <a:ext cx="1908307" cy="369332"/>
          </a:xfrm>
          <a:prstGeom prst="rect">
            <a:avLst/>
          </a:prstGeom>
          <a:solidFill>
            <a:srgbClr val="92D050"/>
          </a:solidFill>
        </p:spPr>
        <p:txBody>
          <a:bodyPr wrap="square" rtlCol="0">
            <a:spAutoFit/>
          </a:bodyPr>
          <a:lstStyle/>
          <a:p>
            <a:r>
              <a:rPr lang="en-GB" dirty="0" err="1" smtClean="0"/>
              <a:t>Pseudonymised</a:t>
            </a:r>
            <a:r>
              <a:rPr lang="en-GB" dirty="0" smtClean="0"/>
              <a:t> ID</a:t>
            </a:r>
            <a:endParaRPr lang="en-GB" dirty="0"/>
          </a:p>
        </p:txBody>
      </p:sp>
      <p:sp>
        <p:nvSpPr>
          <p:cNvPr id="10" name="TextBox 9"/>
          <p:cNvSpPr txBox="1"/>
          <p:nvPr/>
        </p:nvSpPr>
        <p:spPr>
          <a:xfrm>
            <a:off x="4035286" y="2947376"/>
            <a:ext cx="765314" cy="369332"/>
          </a:xfrm>
          <a:prstGeom prst="rect">
            <a:avLst/>
          </a:prstGeom>
          <a:solidFill>
            <a:srgbClr val="FF9999"/>
          </a:solidFill>
        </p:spPr>
        <p:txBody>
          <a:bodyPr wrap="square" rtlCol="0">
            <a:spAutoFit/>
          </a:bodyPr>
          <a:lstStyle/>
          <a:p>
            <a:r>
              <a:rPr lang="en-GB" dirty="0" smtClean="0"/>
              <a:t>PEDW</a:t>
            </a:r>
            <a:endParaRPr lang="en-GB" dirty="0"/>
          </a:p>
        </p:txBody>
      </p:sp>
      <p:sp>
        <p:nvSpPr>
          <p:cNvPr id="12" name="TextBox 11"/>
          <p:cNvSpPr txBox="1"/>
          <p:nvPr/>
        </p:nvSpPr>
        <p:spPr>
          <a:xfrm>
            <a:off x="4962939" y="4014178"/>
            <a:ext cx="2272748" cy="369332"/>
          </a:xfrm>
          <a:prstGeom prst="rect">
            <a:avLst/>
          </a:prstGeom>
          <a:solidFill>
            <a:schemeClr val="accent3">
              <a:lumMod val="60000"/>
              <a:lumOff val="40000"/>
            </a:schemeClr>
          </a:solidFill>
        </p:spPr>
        <p:txBody>
          <a:bodyPr wrap="square" rtlCol="0">
            <a:spAutoFit/>
          </a:bodyPr>
          <a:lstStyle/>
          <a:p>
            <a:r>
              <a:rPr lang="en-GB" dirty="0" smtClean="0"/>
              <a:t>Clinical maternity data</a:t>
            </a:r>
            <a:endParaRPr lang="en-GB" dirty="0"/>
          </a:p>
        </p:txBody>
      </p:sp>
      <p:sp>
        <p:nvSpPr>
          <p:cNvPr id="13" name="TextBox 12"/>
          <p:cNvSpPr txBox="1"/>
          <p:nvPr/>
        </p:nvSpPr>
        <p:spPr>
          <a:xfrm>
            <a:off x="2130294" y="4014178"/>
            <a:ext cx="1908307" cy="369332"/>
          </a:xfrm>
          <a:prstGeom prst="rect">
            <a:avLst/>
          </a:prstGeom>
          <a:solidFill>
            <a:srgbClr val="92D050"/>
          </a:solidFill>
        </p:spPr>
        <p:txBody>
          <a:bodyPr wrap="square" rtlCol="0">
            <a:spAutoFit/>
          </a:bodyPr>
          <a:lstStyle/>
          <a:p>
            <a:r>
              <a:rPr lang="en-GB" dirty="0" err="1" smtClean="0"/>
              <a:t>Pseudonymised</a:t>
            </a:r>
            <a:r>
              <a:rPr lang="en-GB" dirty="0" smtClean="0"/>
              <a:t> ID</a:t>
            </a:r>
            <a:endParaRPr lang="en-GB" dirty="0"/>
          </a:p>
        </p:txBody>
      </p:sp>
      <p:sp>
        <p:nvSpPr>
          <p:cNvPr id="14" name="TextBox 13"/>
          <p:cNvSpPr txBox="1"/>
          <p:nvPr/>
        </p:nvSpPr>
        <p:spPr>
          <a:xfrm>
            <a:off x="4038601" y="4014178"/>
            <a:ext cx="921024" cy="369332"/>
          </a:xfrm>
          <a:prstGeom prst="rect">
            <a:avLst/>
          </a:prstGeom>
          <a:solidFill>
            <a:srgbClr val="FF9999"/>
          </a:solidFill>
        </p:spPr>
        <p:txBody>
          <a:bodyPr wrap="square" rtlCol="0">
            <a:spAutoFit/>
          </a:bodyPr>
          <a:lstStyle/>
          <a:p>
            <a:r>
              <a:rPr lang="en-GB" dirty="0" smtClean="0"/>
              <a:t>SMR-01</a:t>
            </a:r>
            <a:endParaRPr lang="en-GB" dirty="0"/>
          </a:p>
        </p:txBody>
      </p:sp>
    </p:spTree>
    <p:extLst>
      <p:ext uri="{BB962C8B-B14F-4D97-AF65-F5344CB8AC3E}">
        <p14:creationId xmlns:p14="http://schemas.microsoft.com/office/powerpoint/2010/main" val="16614562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87" y="1769165"/>
            <a:ext cx="7162932" cy="5068956"/>
          </a:xfrm>
          <a:prstGeom prst="rect">
            <a:avLst/>
          </a:prstGeom>
        </p:spPr>
      </p:pic>
      <p:sp>
        <p:nvSpPr>
          <p:cNvPr id="5" name="TextBox 4"/>
          <p:cNvSpPr txBox="1"/>
          <p:nvPr/>
        </p:nvSpPr>
        <p:spPr>
          <a:xfrm>
            <a:off x="844826" y="1408630"/>
            <a:ext cx="7549161" cy="1384995"/>
          </a:xfrm>
          <a:prstGeom prst="rect">
            <a:avLst/>
          </a:prstGeom>
          <a:noFill/>
        </p:spPr>
        <p:txBody>
          <a:bodyPr wrap="square" rtlCol="0">
            <a:spAutoFit/>
          </a:bodyPr>
          <a:lstStyle/>
          <a:p>
            <a:r>
              <a:rPr lang="en-GB" sz="2800" b="1" dirty="0" smtClean="0">
                <a:solidFill>
                  <a:schemeClr val="accent1"/>
                </a:solidFill>
              </a:rPr>
              <a:t>Preparing data for analysis</a:t>
            </a:r>
          </a:p>
          <a:p>
            <a:endParaRPr lang="en-GB" sz="2800" b="1" dirty="0">
              <a:solidFill>
                <a:schemeClr val="accent1"/>
              </a:solidFill>
            </a:endParaRPr>
          </a:p>
          <a:p>
            <a:endParaRPr lang="en-GB" sz="2800" b="1" dirty="0" smtClean="0">
              <a:solidFill>
                <a:schemeClr val="accent1"/>
              </a:solidFill>
            </a:endParaRPr>
          </a:p>
        </p:txBody>
      </p:sp>
      <p:sp>
        <p:nvSpPr>
          <p:cNvPr id="6" name="TextBox 5"/>
          <p:cNvSpPr txBox="1"/>
          <p:nvPr/>
        </p:nvSpPr>
        <p:spPr>
          <a:xfrm>
            <a:off x="6609510" y="1806195"/>
            <a:ext cx="7549161" cy="4893647"/>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accent1"/>
                </a:solidFill>
              </a:rPr>
              <a:t>More than </a:t>
            </a:r>
          </a:p>
          <a:p>
            <a:r>
              <a:rPr lang="en-GB" sz="2400" dirty="0">
                <a:solidFill>
                  <a:schemeClr val="accent1"/>
                </a:solidFill>
              </a:rPr>
              <a:t> </a:t>
            </a:r>
            <a:r>
              <a:rPr lang="en-GB" sz="2400" dirty="0" smtClean="0">
                <a:solidFill>
                  <a:schemeClr val="accent1"/>
                </a:solidFill>
              </a:rPr>
              <a:t>    20 systems</a:t>
            </a:r>
          </a:p>
          <a:p>
            <a:pPr marL="342900" indent="-342900">
              <a:buFont typeface="Arial" panose="020B0604020202020204" pitchFamily="34" charset="0"/>
              <a:buChar char="•"/>
            </a:pPr>
            <a:endParaRPr lang="en-GB" sz="2400" dirty="0" smtClean="0">
              <a:solidFill>
                <a:schemeClr val="accent1"/>
              </a:solidFill>
            </a:endParaRPr>
          </a:p>
          <a:p>
            <a:pPr marL="342900" indent="-342900">
              <a:buFont typeface="Arial" panose="020B0604020202020204" pitchFamily="34" charset="0"/>
              <a:buChar char="•"/>
            </a:pPr>
            <a:r>
              <a:rPr lang="en-GB" sz="2400" dirty="0" smtClean="0">
                <a:solidFill>
                  <a:schemeClr val="accent1"/>
                </a:solidFill>
              </a:rPr>
              <a:t>Hospitals can </a:t>
            </a:r>
          </a:p>
          <a:p>
            <a:r>
              <a:rPr lang="en-GB" sz="2400" dirty="0">
                <a:solidFill>
                  <a:schemeClr val="accent1"/>
                </a:solidFill>
              </a:rPr>
              <a:t> </a:t>
            </a:r>
            <a:r>
              <a:rPr lang="en-GB" sz="2400" dirty="0" smtClean="0">
                <a:solidFill>
                  <a:schemeClr val="accent1"/>
                </a:solidFill>
              </a:rPr>
              <a:t>    adapt their </a:t>
            </a:r>
          </a:p>
          <a:p>
            <a:r>
              <a:rPr lang="en-GB" sz="2400" dirty="0">
                <a:solidFill>
                  <a:schemeClr val="accent1"/>
                </a:solidFill>
              </a:rPr>
              <a:t> </a:t>
            </a:r>
            <a:r>
              <a:rPr lang="en-GB" sz="2400" dirty="0" smtClean="0">
                <a:solidFill>
                  <a:schemeClr val="accent1"/>
                </a:solidFill>
              </a:rPr>
              <a:t>    systems</a:t>
            </a:r>
          </a:p>
          <a:p>
            <a:pPr marL="342900" indent="-342900">
              <a:buFont typeface="Arial" panose="020B0604020202020204" pitchFamily="34" charset="0"/>
              <a:buChar char="•"/>
            </a:pPr>
            <a:endParaRPr lang="en-GB" sz="2400" dirty="0" smtClean="0">
              <a:solidFill>
                <a:schemeClr val="accent1"/>
              </a:solidFill>
            </a:endParaRPr>
          </a:p>
          <a:p>
            <a:pPr marL="342900" indent="-342900">
              <a:buFont typeface="Arial" panose="020B0604020202020204" pitchFamily="34" charset="0"/>
              <a:buChar char="•"/>
            </a:pPr>
            <a:r>
              <a:rPr lang="en-GB" sz="2400" dirty="0" smtClean="0">
                <a:solidFill>
                  <a:schemeClr val="accent1"/>
                </a:solidFill>
              </a:rPr>
              <a:t>Between </a:t>
            </a:r>
          </a:p>
          <a:p>
            <a:r>
              <a:rPr lang="en-GB" sz="2400" dirty="0">
                <a:solidFill>
                  <a:schemeClr val="accent1"/>
                </a:solidFill>
              </a:rPr>
              <a:t> </a:t>
            </a:r>
            <a:r>
              <a:rPr lang="en-GB" sz="2400" dirty="0" smtClean="0">
                <a:solidFill>
                  <a:schemeClr val="accent1"/>
                </a:solidFill>
              </a:rPr>
              <a:t>    2 hours &amp;</a:t>
            </a:r>
          </a:p>
          <a:p>
            <a:r>
              <a:rPr lang="en-GB" sz="2400" dirty="0">
                <a:solidFill>
                  <a:schemeClr val="accent1"/>
                </a:solidFill>
              </a:rPr>
              <a:t> </a:t>
            </a:r>
            <a:r>
              <a:rPr lang="en-GB" sz="2400" dirty="0" smtClean="0">
                <a:solidFill>
                  <a:schemeClr val="accent1"/>
                </a:solidFill>
              </a:rPr>
              <a:t>    2 weeks to </a:t>
            </a:r>
          </a:p>
          <a:p>
            <a:r>
              <a:rPr lang="en-GB" sz="2400" dirty="0">
                <a:solidFill>
                  <a:schemeClr val="accent1"/>
                </a:solidFill>
              </a:rPr>
              <a:t> </a:t>
            </a:r>
            <a:r>
              <a:rPr lang="en-GB" sz="2400" dirty="0" smtClean="0">
                <a:solidFill>
                  <a:schemeClr val="accent1"/>
                </a:solidFill>
              </a:rPr>
              <a:t>    prepare </a:t>
            </a:r>
          </a:p>
          <a:p>
            <a:r>
              <a:rPr lang="en-GB" sz="2400" dirty="0">
                <a:solidFill>
                  <a:schemeClr val="accent1"/>
                </a:solidFill>
              </a:rPr>
              <a:t> </a:t>
            </a:r>
            <a:r>
              <a:rPr lang="en-GB" sz="2400" dirty="0" smtClean="0">
                <a:solidFill>
                  <a:schemeClr val="accent1"/>
                </a:solidFill>
              </a:rPr>
              <a:t>    each trust’s </a:t>
            </a:r>
          </a:p>
          <a:p>
            <a:r>
              <a:rPr lang="en-GB" sz="2400" dirty="0">
                <a:solidFill>
                  <a:schemeClr val="accent1"/>
                </a:solidFill>
              </a:rPr>
              <a:t> </a:t>
            </a:r>
            <a:r>
              <a:rPr lang="en-GB" sz="2400" dirty="0" smtClean="0">
                <a:solidFill>
                  <a:schemeClr val="accent1"/>
                </a:solidFill>
              </a:rPr>
              <a:t>    data</a:t>
            </a:r>
          </a:p>
        </p:txBody>
      </p:sp>
    </p:spTree>
    <p:extLst>
      <p:ext uri="{BB962C8B-B14F-4D97-AF65-F5344CB8AC3E}">
        <p14:creationId xmlns:p14="http://schemas.microsoft.com/office/powerpoint/2010/main" val="221430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pic>
        <p:nvPicPr>
          <p:cNvPr id="5" name="Picture 4"/>
          <p:cNvPicPr>
            <a:picLocks noChangeAspect="1"/>
          </p:cNvPicPr>
          <p:nvPr/>
        </p:nvPicPr>
        <p:blipFill>
          <a:blip r:embed="rId3"/>
          <a:stretch>
            <a:fillRect/>
          </a:stretch>
        </p:blipFill>
        <p:spPr>
          <a:xfrm>
            <a:off x="978129" y="2514599"/>
            <a:ext cx="7227498" cy="2464904"/>
          </a:xfrm>
          <a:prstGeom prst="rect">
            <a:avLst/>
          </a:prstGeom>
        </p:spPr>
      </p:pic>
      <p:sp>
        <p:nvSpPr>
          <p:cNvPr id="6" name="TextBox 5"/>
          <p:cNvSpPr txBox="1"/>
          <p:nvPr/>
        </p:nvSpPr>
        <p:spPr>
          <a:xfrm>
            <a:off x="844826" y="1749287"/>
            <a:ext cx="7549161" cy="830997"/>
          </a:xfrm>
          <a:prstGeom prst="rect">
            <a:avLst/>
          </a:prstGeom>
          <a:noFill/>
        </p:spPr>
        <p:txBody>
          <a:bodyPr wrap="square" rtlCol="0">
            <a:spAutoFit/>
          </a:bodyPr>
          <a:lstStyle/>
          <a:p>
            <a:r>
              <a:rPr lang="en-GB" sz="2400" b="1" dirty="0" smtClean="0">
                <a:solidFill>
                  <a:schemeClr val="accent1"/>
                </a:solidFill>
              </a:rPr>
              <a:t>Case Ascertainment</a:t>
            </a:r>
          </a:p>
          <a:p>
            <a:endParaRPr lang="en-GB" sz="2400" dirty="0" smtClean="0">
              <a:solidFill>
                <a:schemeClr val="accent1"/>
              </a:solidFill>
            </a:endParaRPr>
          </a:p>
        </p:txBody>
      </p:sp>
    </p:spTree>
    <p:extLst>
      <p:ext uri="{BB962C8B-B14F-4D97-AF65-F5344CB8AC3E}">
        <p14:creationId xmlns:p14="http://schemas.microsoft.com/office/powerpoint/2010/main" val="314868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844826" y="1904970"/>
            <a:ext cx="7549161" cy="3046988"/>
          </a:xfrm>
          <a:prstGeom prst="rect">
            <a:avLst/>
          </a:prstGeom>
          <a:noFill/>
        </p:spPr>
        <p:txBody>
          <a:bodyPr wrap="square" rtlCol="0">
            <a:spAutoFit/>
          </a:bodyPr>
          <a:lstStyle/>
          <a:p>
            <a:r>
              <a:rPr lang="en-GB" sz="2400" b="1" dirty="0" smtClean="0">
                <a:solidFill>
                  <a:schemeClr val="accent1"/>
                </a:solidFill>
              </a:rPr>
              <a:t>Data Quality</a:t>
            </a:r>
          </a:p>
          <a:p>
            <a:endParaRPr lang="en-GB" sz="2400" dirty="0">
              <a:solidFill>
                <a:schemeClr val="accent1"/>
              </a:solidFill>
            </a:endParaRPr>
          </a:p>
          <a:p>
            <a:r>
              <a:rPr lang="en-GB" sz="2400" dirty="0" smtClean="0">
                <a:solidFill>
                  <a:schemeClr val="accent1"/>
                </a:solidFill>
              </a:rPr>
              <a:t>Site level data quality checks:</a:t>
            </a:r>
          </a:p>
          <a:p>
            <a:endParaRPr lang="en-GB" sz="2400" dirty="0" smtClean="0">
              <a:solidFill>
                <a:schemeClr val="accent1"/>
              </a:solidFill>
            </a:endParaRPr>
          </a:p>
          <a:p>
            <a:pPr marL="457200" indent="-457200">
              <a:buFont typeface="Arial" panose="020B0604020202020204" pitchFamily="34" charset="0"/>
              <a:buChar char="•"/>
            </a:pPr>
            <a:r>
              <a:rPr lang="en-GB" sz="2400" dirty="0" smtClean="0">
                <a:solidFill>
                  <a:schemeClr val="accent1"/>
                </a:solidFill>
              </a:rPr>
              <a:t>Data completeness (more than 70%)</a:t>
            </a:r>
          </a:p>
          <a:p>
            <a:pPr marL="457200" indent="-457200">
              <a:buFont typeface="Arial" panose="020B0604020202020204" pitchFamily="34" charset="0"/>
              <a:buChar char="•"/>
            </a:pPr>
            <a:r>
              <a:rPr lang="en-GB" sz="2400" dirty="0" smtClean="0">
                <a:solidFill>
                  <a:schemeClr val="accent1"/>
                </a:solidFill>
              </a:rPr>
              <a:t>Plausible distribution (e.g. gestational age mostly term)</a:t>
            </a:r>
          </a:p>
          <a:p>
            <a:pPr marL="457200" indent="-457200">
              <a:buFont typeface="Arial" panose="020B0604020202020204" pitchFamily="34" charset="0"/>
              <a:buChar char="•"/>
            </a:pPr>
            <a:r>
              <a:rPr lang="en-GB" sz="2400" dirty="0" smtClean="0">
                <a:solidFill>
                  <a:schemeClr val="accent1"/>
                </a:solidFill>
              </a:rPr>
              <a:t>Internal consistency checks (e.g. no C-sections in freestanding midwifery led units)</a:t>
            </a:r>
          </a:p>
        </p:txBody>
      </p:sp>
    </p:spTree>
    <p:extLst>
      <p:ext uri="{BB962C8B-B14F-4D97-AF65-F5344CB8AC3E}">
        <p14:creationId xmlns:p14="http://schemas.microsoft.com/office/powerpoint/2010/main" val="3858170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73565"/>
            <a:ext cx="7886700" cy="550298"/>
          </a:xfrm>
        </p:spPr>
        <p:txBody>
          <a:bodyPr>
            <a:normAutofit/>
          </a:bodyPr>
          <a:lstStyle/>
          <a:p>
            <a:pPr algn="l"/>
            <a:r>
              <a:rPr lang="en-GB" dirty="0" smtClean="0"/>
              <a:t>The NMPA approach</a:t>
            </a:r>
            <a:endParaRPr lang="en-GB" dirty="0"/>
          </a:p>
        </p:txBody>
      </p:sp>
      <p:sp>
        <p:nvSpPr>
          <p:cNvPr id="3" name="Content Placeholder 2"/>
          <p:cNvSpPr>
            <a:spLocks noGrp="1"/>
          </p:cNvSpPr>
          <p:nvPr>
            <p:ph idx="1"/>
          </p:nvPr>
        </p:nvSpPr>
        <p:spPr>
          <a:xfrm>
            <a:off x="628650" y="2301240"/>
            <a:ext cx="8332470" cy="4407570"/>
          </a:xfrm>
        </p:spPr>
        <p:txBody>
          <a:bodyPr>
            <a:noAutofit/>
          </a:bodyPr>
          <a:lstStyle/>
          <a:p>
            <a:r>
              <a:rPr lang="en-GB" dirty="0"/>
              <a:t>Audit of </a:t>
            </a:r>
            <a:r>
              <a:rPr lang="en-GB" u="sng" dirty="0"/>
              <a:t>all</a:t>
            </a:r>
            <a:r>
              <a:rPr lang="en-GB" dirty="0"/>
              <a:t> mothers and </a:t>
            </a:r>
            <a:r>
              <a:rPr lang="en-GB" dirty="0" smtClean="0"/>
              <a:t>babies cared </a:t>
            </a:r>
            <a:r>
              <a:rPr lang="en-GB" dirty="0"/>
              <a:t>for by </a:t>
            </a:r>
            <a:r>
              <a:rPr lang="en-GB" dirty="0" smtClean="0"/>
              <a:t>NHS maternity services</a:t>
            </a:r>
          </a:p>
          <a:p>
            <a:pPr marL="0" indent="0">
              <a:buNone/>
            </a:pPr>
            <a:r>
              <a:rPr lang="en-GB" dirty="0" smtClean="0"/>
              <a:t> </a:t>
            </a:r>
          </a:p>
          <a:p>
            <a:r>
              <a:rPr lang="en-GB" dirty="0" smtClean="0"/>
              <a:t>Strong </a:t>
            </a:r>
            <a:r>
              <a:rPr lang="en-GB" dirty="0" smtClean="0"/>
              <a:t>clinical, service </a:t>
            </a:r>
            <a:r>
              <a:rPr lang="en-GB" dirty="0"/>
              <a:t>user </a:t>
            </a:r>
            <a:r>
              <a:rPr lang="en-GB" dirty="0" smtClean="0"/>
              <a:t>and methodological involvement at every level</a:t>
            </a:r>
            <a:endParaRPr lang="en-GB" dirty="0" smtClean="0"/>
          </a:p>
          <a:p>
            <a:pPr marL="0" indent="0">
              <a:buNone/>
            </a:pPr>
            <a:endParaRPr lang="en-GB" dirty="0" smtClean="0"/>
          </a:p>
          <a:p>
            <a:r>
              <a:rPr lang="en-GB" dirty="0" smtClean="0"/>
              <a:t>Extensive use of available </a:t>
            </a:r>
            <a:r>
              <a:rPr lang="en-GB" dirty="0"/>
              <a:t>data sources and record linkage </a:t>
            </a:r>
            <a:endParaRPr lang="en-GB" dirty="0" smtClean="0"/>
          </a:p>
          <a:p>
            <a:pPr marL="0" indent="0">
              <a:buNone/>
            </a:pPr>
            <a:endParaRPr lang="en-GB" dirty="0" smtClean="0"/>
          </a:p>
          <a:p>
            <a:r>
              <a:rPr lang="en-GB" dirty="0" smtClean="0"/>
              <a:t>Not limited </a:t>
            </a:r>
            <a:r>
              <a:rPr lang="en-GB" dirty="0" smtClean="0"/>
              <a:t>to traditional </a:t>
            </a:r>
            <a:r>
              <a:rPr lang="en-GB" dirty="0" smtClean="0"/>
              <a:t>‘auditable standards</a:t>
            </a:r>
            <a:r>
              <a:rPr lang="en-GB" dirty="0" smtClean="0"/>
              <a:t>’, of which relatively few exist and are measurable</a:t>
            </a:r>
          </a:p>
          <a:p>
            <a:pPr marL="0" indent="0">
              <a:buNone/>
            </a:pPr>
            <a:endParaRPr lang="en-GB" sz="1800" dirty="0" smtClean="0"/>
          </a:p>
          <a:p>
            <a:pPr marL="0" indent="0">
              <a:buNone/>
            </a:pPr>
            <a:endParaRPr lang="en-GB" sz="1800" dirty="0"/>
          </a:p>
          <a:p>
            <a:endParaRPr lang="en-GB" sz="1800" dirty="0"/>
          </a:p>
        </p:txBody>
      </p:sp>
    </p:spTree>
    <p:extLst>
      <p:ext uri="{BB962C8B-B14F-4D97-AF65-F5344CB8AC3E}">
        <p14:creationId xmlns:p14="http://schemas.microsoft.com/office/powerpoint/2010/main" val="6479301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844826" y="1904970"/>
            <a:ext cx="7549161" cy="3785652"/>
          </a:xfrm>
          <a:prstGeom prst="rect">
            <a:avLst/>
          </a:prstGeom>
          <a:noFill/>
        </p:spPr>
        <p:txBody>
          <a:bodyPr wrap="square" rtlCol="0">
            <a:spAutoFit/>
          </a:bodyPr>
          <a:lstStyle/>
          <a:p>
            <a:r>
              <a:rPr lang="en-GB" sz="2400" b="1" dirty="0" smtClean="0">
                <a:solidFill>
                  <a:schemeClr val="accent1"/>
                </a:solidFill>
              </a:rPr>
              <a:t>Data Quality</a:t>
            </a:r>
          </a:p>
          <a:p>
            <a:endParaRPr lang="en-GB" sz="2400" dirty="0" smtClean="0">
              <a:solidFill>
                <a:schemeClr val="accent1"/>
              </a:solidFill>
            </a:endParaRPr>
          </a:p>
          <a:p>
            <a:r>
              <a:rPr lang="en-GB" sz="2400" dirty="0" smtClean="0">
                <a:solidFill>
                  <a:schemeClr val="accent1"/>
                </a:solidFill>
              </a:rPr>
              <a:t>Analysis in NMPA report is restricted to:</a:t>
            </a:r>
          </a:p>
          <a:p>
            <a:pPr marL="514350" indent="-514350">
              <a:buFont typeface="+mj-lt"/>
              <a:buAutoNum type="alphaLcParenR"/>
            </a:pPr>
            <a:r>
              <a:rPr lang="en-GB" sz="2400" dirty="0" smtClean="0">
                <a:solidFill>
                  <a:schemeClr val="accent1"/>
                </a:solidFill>
              </a:rPr>
              <a:t>Sites that pass NMPA data quality checks</a:t>
            </a:r>
          </a:p>
          <a:p>
            <a:pPr marL="514350" indent="-514350">
              <a:buFont typeface="+mj-lt"/>
              <a:buAutoNum type="alphaLcParenR"/>
            </a:pPr>
            <a:r>
              <a:rPr lang="en-GB" sz="2400" dirty="0" smtClean="0">
                <a:solidFill>
                  <a:schemeClr val="accent1"/>
                </a:solidFill>
              </a:rPr>
              <a:t>Birth records within those sites that contain the required data to construct a measure</a:t>
            </a:r>
          </a:p>
          <a:p>
            <a:pPr marL="514350" indent="-514350">
              <a:buFont typeface="+mj-lt"/>
              <a:buAutoNum type="alphaLcParenR"/>
            </a:pPr>
            <a:endParaRPr lang="en-GB" sz="2400" dirty="0">
              <a:solidFill>
                <a:schemeClr val="accent1"/>
              </a:solidFill>
            </a:endParaRPr>
          </a:p>
          <a:p>
            <a:r>
              <a:rPr lang="en-GB" sz="2400" dirty="0" smtClean="0">
                <a:solidFill>
                  <a:schemeClr val="accent1"/>
                </a:solidFill>
              </a:rPr>
              <a:t>The number of sites for which results are available therefore varies from measure to measure, depending on specific data requirements</a:t>
            </a:r>
            <a:endParaRPr lang="en-GB" sz="3000" dirty="0">
              <a:solidFill>
                <a:schemeClr val="accent1"/>
              </a:solidFill>
            </a:endParaRPr>
          </a:p>
        </p:txBody>
      </p:sp>
    </p:spTree>
    <p:extLst>
      <p:ext uri="{BB962C8B-B14F-4D97-AF65-F5344CB8AC3E}">
        <p14:creationId xmlns:p14="http://schemas.microsoft.com/office/powerpoint/2010/main" val="3435632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pic>
        <p:nvPicPr>
          <p:cNvPr id="6" name="Picture 5"/>
          <p:cNvPicPr>
            <a:picLocks noChangeAspect="1"/>
          </p:cNvPicPr>
          <p:nvPr/>
        </p:nvPicPr>
        <p:blipFill>
          <a:blip r:embed="rId3"/>
          <a:stretch>
            <a:fillRect/>
          </a:stretch>
        </p:blipFill>
        <p:spPr>
          <a:xfrm>
            <a:off x="1462903" y="1293561"/>
            <a:ext cx="6381871" cy="5564439"/>
          </a:xfrm>
          <a:prstGeom prst="rect">
            <a:avLst/>
          </a:prstGeom>
        </p:spPr>
      </p:pic>
      <p:sp>
        <p:nvSpPr>
          <p:cNvPr id="2" name="Rectangle 1"/>
          <p:cNvSpPr/>
          <p:nvPr/>
        </p:nvSpPr>
        <p:spPr>
          <a:xfrm>
            <a:off x="1361661" y="2206487"/>
            <a:ext cx="6559826" cy="150490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364976" y="6325962"/>
            <a:ext cx="6559826" cy="1987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49546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pic>
        <p:nvPicPr>
          <p:cNvPr id="5" name="Picture 4"/>
          <p:cNvPicPr>
            <a:picLocks noChangeAspect="1"/>
          </p:cNvPicPr>
          <p:nvPr/>
        </p:nvPicPr>
        <p:blipFill>
          <a:blip r:embed="rId3"/>
          <a:stretch>
            <a:fillRect/>
          </a:stretch>
        </p:blipFill>
        <p:spPr>
          <a:xfrm>
            <a:off x="619800" y="1751514"/>
            <a:ext cx="8080755" cy="3452873"/>
          </a:xfrm>
          <a:prstGeom prst="rect">
            <a:avLst/>
          </a:prstGeom>
        </p:spPr>
      </p:pic>
      <p:sp>
        <p:nvSpPr>
          <p:cNvPr id="2" name="Oval 1"/>
          <p:cNvSpPr/>
          <p:nvPr/>
        </p:nvSpPr>
        <p:spPr>
          <a:xfrm>
            <a:off x="5218044" y="4084983"/>
            <a:ext cx="327991" cy="2683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513445" y="3561522"/>
            <a:ext cx="327991" cy="2683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769089" y="4071735"/>
            <a:ext cx="327991" cy="2683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43033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844826" y="1749287"/>
            <a:ext cx="7136296" cy="3785652"/>
          </a:xfrm>
          <a:prstGeom prst="rect">
            <a:avLst/>
          </a:prstGeom>
          <a:noFill/>
        </p:spPr>
        <p:txBody>
          <a:bodyPr wrap="square" rtlCol="0">
            <a:spAutoFit/>
          </a:bodyPr>
          <a:lstStyle/>
          <a:p>
            <a:r>
              <a:rPr lang="en-GB" sz="3000" b="1" dirty="0" smtClean="0">
                <a:solidFill>
                  <a:schemeClr val="accent1"/>
                </a:solidFill>
              </a:rPr>
              <a:t>Introduction</a:t>
            </a:r>
          </a:p>
          <a:p>
            <a:endParaRPr lang="en-GB" sz="3000" dirty="0">
              <a:solidFill>
                <a:schemeClr val="accent1"/>
              </a:solidFill>
            </a:endParaRPr>
          </a:p>
          <a:p>
            <a:endParaRPr lang="en-GB" sz="3000" dirty="0" smtClean="0">
              <a:solidFill>
                <a:schemeClr val="accent1"/>
              </a:solidFill>
            </a:endParaRPr>
          </a:p>
          <a:p>
            <a:pPr marL="457200" indent="-457200">
              <a:buFont typeface="Arial" panose="020B0604020202020204" pitchFamily="34" charset="0"/>
              <a:buChar char="•"/>
            </a:pPr>
            <a:r>
              <a:rPr lang="en-GB" sz="3000" dirty="0" smtClean="0">
                <a:solidFill>
                  <a:schemeClr val="accent1"/>
                </a:solidFill>
              </a:rPr>
              <a:t>Data collection</a:t>
            </a:r>
            <a:endParaRPr lang="en-GB" sz="3000" dirty="0">
              <a:solidFill>
                <a:schemeClr val="accent1"/>
              </a:solidFill>
            </a:endParaRPr>
          </a:p>
          <a:p>
            <a:pPr marL="457200" indent="-457200">
              <a:buFont typeface="Arial" panose="020B0604020202020204" pitchFamily="34" charset="0"/>
              <a:buChar char="•"/>
            </a:pPr>
            <a:r>
              <a:rPr lang="en-GB" sz="3000" dirty="0" smtClean="0">
                <a:solidFill>
                  <a:schemeClr val="accent1"/>
                </a:solidFill>
              </a:rPr>
              <a:t>Preparing data for analysis</a:t>
            </a:r>
          </a:p>
          <a:p>
            <a:pPr marL="457200" indent="-457200">
              <a:buFont typeface="Arial" panose="020B0604020202020204" pitchFamily="34" charset="0"/>
              <a:buChar char="•"/>
            </a:pPr>
            <a:r>
              <a:rPr lang="en-GB" sz="3000" dirty="0">
                <a:solidFill>
                  <a:schemeClr val="accent1"/>
                </a:solidFill>
              </a:rPr>
              <a:t>Deriving audit </a:t>
            </a:r>
            <a:r>
              <a:rPr lang="en-GB" sz="3000" dirty="0" smtClean="0">
                <a:solidFill>
                  <a:schemeClr val="accent1"/>
                </a:solidFill>
              </a:rPr>
              <a:t>measures</a:t>
            </a:r>
            <a:endParaRPr lang="en-GB" sz="3000" dirty="0">
              <a:solidFill>
                <a:schemeClr val="accent1"/>
              </a:solidFill>
            </a:endParaRPr>
          </a:p>
          <a:p>
            <a:pPr marL="457200" indent="-457200">
              <a:buFont typeface="Arial" panose="020B0604020202020204" pitchFamily="34" charset="0"/>
              <a:buChar char="•"/>
            </a:pPr>
            <a:r>
              <a:rPr lang="en-GB" sz="3000" dirty="0" smtClean="0">
                <a:solidFill>
                  <a:schemeClr val="accent1"/>
                </a:solidFill>
              </a:rPr>
              <a:t>Analysis: in-house</a:t>
            </a:r>
            <a:endParaRPr lang="en-GB" sz="3000" dirty="0">
              <a:solidFill>
                <a:schemeClr val="accent1"/>
              </a:solidFill>
            </a:endParaRPr>
          </a:p>
          <a:p>
            <a:endParaRPr lang="en-GB" sz="3000" dirty="0" smtClean="0">
              <a:solidFill>
                <a:schemeClr val="accent1"/>
              </a:solidFill>
            </a:endParaRPr>
          </a:p>
        </p:txBody>
      </p:sp>
      <p:sp>
        <p:nvSpPr>
          <p:cNvPr id="2" name="Rectangle 1"/>
          <p:cNvSpPr/>
          <p:nvPr/>
        </p:nvSpPr>
        <p:spPr>
          <a:xfrm>
            <a:off x="914400" y="3180522"/>
            <a:ext cx="5009322" cy="944217"/>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026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6" name="TextBox 5"/>
          <p:cNvSpPr txBox="1"/>
          <p:nvPr/>
        </p:nvSpPr>
        <p:spPr>
          <a:xfrm>
            <a:off x="1133063" y="1709530"/>
            <a:ext cx="7325586" cy="4247317"/>
          </a:xfrm>
          <a:prstGeom prst="rect">
            <a:avLst/>
          </a:prstGeom>
          <a:noFill/>
        </p:spPr>
        <p:txBody>
          <a:bodyPr wrap="square" rtlCol="0">
            <a:spAutoFit/>
          </a:bodyPr>
          <a:lstStyle/>
          <a:p>
            <a:pPr lvl="0"/>
            <a:r>
              <a:rPr lang="en-GB" sz="3000" dirty="0" smtClean="0">
                <a:solidFill>
                  <a:schemeClr val="accent1"/>
                </a:solidFill>
              </a:rPr>
              <a:t>Initial long-list </a:t>
            </a:r>
            <a:r>
              <a:rPr lang="en-GB" sz="3000" dirty="0">
                <a:solidFill>
                  <a:schemeClr val="accent1"/>
                </a:solidFill>
              </a:rPr>
              <a:t>of </a:t>
            </a:r>
            <a:r>
              <a:rPr lang="en-GB" sz="3000" dirty="0" smtClean="0">
                <a:solidFill>
                  <a:schemeClr val="accent1"/>
                </a:solidFill>
              </a:rPr>
              <a:t>60 audit measures</a:t>
            </a:r>
          </a:p>
          <a:p>
            <a:pPr lvl="0"/>
            <a:endParaRPr lang="en-GB" sz="3000" dirty="0" smtClean="0">
              <a:solidFill>
                <a:schemeClr val="accent1"/>
              </a:solidFill>
            </a:endParaRPr>
          </a:p>
          <a:p>
            <a:pPr lvl="0"/>
            <a:r>
              <a:rPr lang="en-GB" sz="3000" dirty="0" smtClean="0">
                <a:solidFill>
                  <a:schemeClr val="accent1"/>
                </a:solidFill>
              </a:rPr>
              <a:t>Long-list refined based on clinical relevance and overall usefulness to </a:t>
            </a:r>
            <a:r>
              <a:rPr lang="en-GB" sz="3000" dirty="0">
                <a:solidFill>
                  <a:schemeClr val="accent1"/>
                </a:solidFill>
              </a:rPr>
              <a:t>our </a:t>
            </a:r>
            <a:r>
              <a:rPr lang="en-GB" sz="3000" dirty="0" smtClean="0">
                <a:solidFill>
                  <a:schemeClr val="accent1"/>
                </a:solidFill>
              </a:rPr>
              <a:t>audience</a:t>
            </a:r>
          </a:p>
          <a:p>
            <a:pPr lvl="0"/>
            <a:endParaRPr lang="en-GB" sz="3000" dirty="0" smtClean="0">
              <a:solidFill>
                <a:schemeClr val="accent1"/>
              </a:solidFill>
            </a:endParaRPr>
          </a:p>
          <a:p>
            <a:pPr lvl="0"/>
            <a:r>
              <a:rPr lang="en-GB" sz="3000" dirty="0" smtClean="0">
                <a:solidFill>
                  <a:schemeClr val="accent1"/>
                </a:solidFill>
              </a:rPr>
              <a:t>Further refinements based on:</a:t>
            </a:r>
            <a:endParaRPr lang="en-GB" sz="3000" dirty="0">
              <a:solidFill>
                <a:schemeClr val="accent1"/>
              </a:solidFill>
            </a:endParaRPr>
          </a:p>
          <a:p>
            <a:pPr marL="914400" lvl="1" indent="-457200">
              <a:buFont typeface="Arial" panose="020B0604020202020204" pitchFamily="34" charset="0"/>
              <a:buChar char="•"/>
            </a:pPr>
            <a:r>
              <a:rPr lang="en-GB" sz="3000" dirty="0" smtClean="0">
                <a:solidFill>
                  <a:schemeClr val="accent1"/>
                </a:solidFill>
              </a:rPr>
              <a:t>Feasibility</a:t>
            </a:r>
          </a:p>
          <a:p>
            <a:pPr marL="914400" lvl="1" indent="-457200">
              <a:buFont typeface="Arial" panose="020B0604020202020204" pitchFamily="34" charset="0"/>
              <a:buChar char="•"/>
            </a:pPr>
            <a:r>
              <a:rPr lang="en-GB" sz="3000" dirty="0" smtClean="0">
                <a:solidFill>
                  <a:schemeClr val="accent1"/>
                </a:solidFill>
              </a:rPr>
              <a:t>Data </a:t>
            </a:r>
            <a:r>
              <a:rPr lang="en-GB" sz="3000" dirty="0">
                <a:solidFill>
                  <a:schemeClr val="accent1"/>
                </a:solidFill>
              </a:rPr>
              <a:t>quality</a:t>
            </a:r>
          </a:p>
          <a:p>
            <a:pPr marL="914400" lvl="1" indent="-457200">
              <a:buFont typeface="Arial" panose="020B0604020202020204" pitchFamily="34" charset="0"/>
              <a:buChar char="•"/>
            </a:pPr>
            <a:r>
              <a:rPr lang="en-GB" sz="3000" dirty="0">
                <a:solidFill>
                  <a:schemeClr val="accent1"/>
                </a:solidFill>
              </a:rPr>
              <a:t>S</a:t>
            </a:r>
            <a:r>
              <a:rPr lang="en-GB" sz="3000" dirty="0" smtClean="0">
                <a:solidFill>
                  <a:schemeClr val="accent1"/>
                </a:solidFill>
              </a:rPr>
              <a:t>tatistical power</a:t>
            </a:r>
            <a:endParaRPr lang="en-GB" sz="3000" dirty="0">
              <a:solidFill>
                <a:schemeClr val="accent1"/>
              </a:solidFill>
            </a:endParaRPr>
          </a:p>
        </p:txBody>
      </p:sp>
    </p:spTree>
    <p:extLst>
      <p:ext uri="{BB962C8B-B14F-4D97-AF65-F5344CB8AC3E}">
        <p14:creationId xmlns:p14="http://schemas.microsoft.com/office/powerpoint/2010/main" val="367495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64005430"/>
              </p:ext>
            </p:extLst>
          </p:nvPr>
        </p:nvGraphicFramePr>
        <p:xfrm>
          <a:off x="964095" y="1427973"/>
          <a:ext cx="7513982" cy="4775764"/>
        </p:xfrm>
        <a:graphic>
          <a:graphicData uri="http://schemas.openxmlformats.org/drawingml/2006/table">
            <a:tbl>
              <a:tblPr firstRow="1" firstCol="1" bandRow="1"/>
              <a:tblGrid>
                <a:gridCol w="1709530"/>
                <a:gridCol w="5804452"/>
              </a:tblGrid>
              <a:tr h="482584">
                <a:tc>
                  <a:txBody>
                    <a:bodyPr/>
                    <a:lstStyle/>
                    <a:p>
                      <a:pPr algn="l">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Audit measure category</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 title</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a:txBody>
                    <a:bodyPr/>
                    <a:lstStyle/>
                    <a:p>
                      <a:pPr algn="l">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Antenatal care</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a:t>
                      </a:r>
                      <a:r>
                        <a:rPr lang="en-GB" sz="110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who were smokers at booking who smoke</a:t>
                      </a:r>
                      <a:r>
                        <a:rPr lang="en-GB" sz="1100" u="none"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10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t>
                      </a: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time of birth</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rowSpan="7">
                  <a:txBody>
                    <a:bodyPr/>
                    <a:lstStyle/>
                    <a:p>
                      <a:pPr algn="l">
                        <a:spcAft>
                          <a:spcPts val="0"/>
                        </a:spcAft>
                      </a:pPr>
                      <a:r>
                        <a:rPr lang="en-GB" sz="11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Intrapartum</a:t>
                      </a: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Care</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i="0" u="none" dirty="0">
                          <a:effectLst/>
                          <a:latin typeface="Arial" panose="020B0604020202020204" pitchFamily="34" charset="0"/>
                          <a:ea typeface="Times New Roman" panose="02020603050405020304" pitchFamily="18" charset="0"/>
                          <a:cs typeface="Times New Roman" panose="02020603050405020304" pitchFamily="18" charset="0"/>
                        </a:rPr>
                        <a:t>Proportion of women with induced labour </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with a spontaneous vaginal birth</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vaginal births with an episiotomy</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having an instrumental birth</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vMerge="1">
                  <a:txBody>
                    <a:bodyPr/>
                    <a:lstStyle/>
                    <a:p>
                      <a:endParaRPr lang="en-GB"/>
                    </a:p>
                  </a:txBody>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women having a caesarean section  </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11">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elective deliveries performed at &lt;39 weeks of gestation without a documented clinical indication</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VBAC rate </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rowSpan="3">
                  <a:txBody>
                    <a:bodyPr/>
                    <a:lstStyle/>
                    <a:p>
                      <a:pPr algn="l">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Maternal morbidity</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vaginal births with a 3/4</a:t>
                      </a:r>
                      <a:r>
                        <a:rPr lang="en-GB" sz="1100" i="0" u="none"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degree perineal tear</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0206">
                <a:tc vMerge="1">
                  <a:txBody>
                    <a:bodyPr/>
                    <a:lstStyle/>
                    <a:p>
                      <a:endParaRPr lang="en-GB"/>
                    </a:p>
                  </a:txBody>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women with severe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PPH (&gt;1500ml)</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2611">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readmitted to hospital as an emergency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within 42</a:t>
                      </a:r>
                      <a:r>
                        <a:rPr lang="en-GB" sz="1100" i="0" u="none"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days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giving birth</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167">
                <a:tc rowSpan="5">
                  <a:txBody>
                    <a:bodyPr/>
                    <a:lstStyle/>
                    <a:p>
                      <a:pPr algn="l">
                        <a:spcAft>
                          <a:spcPts val="0"/>
                        </a:spcAft>
                      </a:pPr>
                      <a:r>
                        <a:rPr lang="en-GB" sz="11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Neonatal</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i="0" u="none" dirty="0" smtClean="0">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effectLst/>
                          <a:latin typeface="Arial" panose="020B0604020202020204" pitchFamily="34" charset="0"/>
                          <a:ea typeface="Times New Roman" panose="02020603050405020304" pitchFamily="18" charset="0"/>
                          <a:cs typeface="Times New Roman" panose="02020603050405020304" pitchFamily="18" charset="0"/>
                        </a:rPr>
                        <a:t>of small-for-gestational age babies born ≥37 weeks who are not delivered before 40+0 weeks</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0206">
                <a:tc vMerge="1">
                  <a:txBody>
                    <a:bodyPr/>
                    <a:lstStyle/>
                    <a:p>
                      <a:endParaRPr lang="en-GB"/>
                    </a:p>
                  </a:txBody>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singleton, term, </a:t>
                      </a:r>
                      <a:r>
                        <a:rPr lang="en-GB" sz="1100" i="0" u="non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infants with a 5-minute Apgar score of less than 7</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0206">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a:t>
                      </a:r>
                      <a:r>
                        <a:rPr lang="en-GB" sz="1100" i="0" u="non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babies with skin to skin contact within 1 hour of birth</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vMerge="1">
                  <a:txBody>
                    <a:bodyPr/>
                    <a:lstStyle/>
                    <a:p>
                      <a:endParaRPr lang="en-GB"/>
                    </a:p>
                  </a:txBody>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a:t>
                      </a:r>
                      <a:r>
                        <a:rPr lang="en-GB" sz="1100" i="0" u="non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babies who are given breast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milk at first feed</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0206">
                <a:tc vMerge="1">
                  <a:txBody>
                    <a:bodyPr/>
                    <a:lstStyle/>
                    <a:p>
                      <a:pPr algn="l">
                        <a:spcAft>
                          <a:spcPts val="0"/>
                        </a:spcAft>
                      </a:pP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a:t>
                      </a:r>
                      <a:r>
                        <a:rPr lang="en-GB" sz="1100" i="0" u="none"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babies who are given breast milk at discharge home</a:t>
                      </a:r>
                      <a:endParaRPr lang="en-GB" sz="1100" i="0" u="none" dirty="0" smtClean="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3590792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844826" y="1749287"/>
            <a:ext cx="7549161" cy="4339650"/>
          </a:xfrm>
          <a:prstGeom prst="rect">
            <a:avLst/>
          </a:prstGeom>
          <a:noFill/>
        </p:spPr>
        <p:txBody>
          <a:bodyPr wrap="square" rtlCol="0">
            <a:spAutoFit/>
          </a:bodyPr>
          <a:lstStyle/>
          <a:p>
            <a:r>
              <a:rPr lang="en-GB" sz="3000" dirty="0">
                <a:solidFill>
                  <a:schemeClr val="accent1"/>
                </a:solidFill>
              </a:rPr>
              <a:t>Analyses designed for maximum </a:t>
            </a:r>
            <a:r>
              <a:rPr lang="en-GB" sz="3000" dirty="0" smtClean="0">
                <a:solidFill>
                  <a:schemeClr val="accent1"/>
                </a:solidFill>
              </a:rPr>
              <a:t>comparability</a:t>
            </a:r>
          </a:p>
          <a:p>
            <a:pPr marL="514350" indent="-514350">
              <a:buFont typeface="+mj-lt"/>
              <a:buAutoNum type="arabicPeriod"/>
            </a:pPr>
            <a:endParaRPr lang="en-GB" sz="1200" dirty="0" smtClean="0">
              <a:solidFill>
                <a:schemeClr val="accent1"/>
              </a:solidFill>
            </a:endParaRPr>
          </a:p>
          <a:p>
            <a:r>
              <a:rPr lang="en-GB" sz="3000" dirty="0" smtClean="0">
                <a:solidFill>
                  <a:schemeClr val="accent1"/>
                </a:solidFill>
              </a:rPr>
              <a:t>Adjusted </a:t>
            </a:r>
            <a:r>
              <a:rPr lang="en-GB" sz="3000" dirty="0">
                <a:solidFill>
                  <a:schemeClr val="accent1"/>
                </a:solidFill>
              </a:rPr>
              <a:t>for risk factors outside of the trust or health board’s </a:t>
            </a:r>
            <a:r>
              <a:rPr lang="en-GB" sz="3000" dirty="0" smtClean="0">
                <a:solidFill>
                  <a:schemeClr val="accent1"/>
                </a:solidFill>
              </a:rPr>
              <a:t>control</a:t>
            </a:r>
          </a:p>
          <a:p>
            <a:pPr marL="514350" indent="-514350">
              <a:buFont typeface="+mj-lt"/>
              <a:buAutoNum type="arabicPeriod"/>
            </a:pPr>
            <a:endParaRPr lang="en-GB" sz="1200" dirty="0" smtClean="0">
              <a:solidFill>
                <a:schemeClr val="accent1"/>
              </a:solidFill>
            </a:endParaRPr>
          </a:p>
          <a:p>
            <a:r>
              <a:rPr lang="en-GB" sz="3000" dirty="0" smtClean="0">
                <a:solidFill>
                  <a:schemeClr val="accent1"/>
                </a:solidFill>
              </a:rPr>
              <a:t>Denominators </a:t>
            </a:r>
            <a:r>
              <a:rPr lang="en-GB" sz="3000" dirty="0">
                <a:solidFill>
                  <a:schemeClr val="accent1"/>
                </a:solidFill>
              </a:rPr>
              <a:t>chosen for relevance and </a:t>
            </a:r>
            <a:r>
              <a:rPr lang="en-GB" sz="3000" dirty="0" smtClean="0">
                <a:solidFill>
                  <a:schemeClr val="accent1"/>
                </a:solidFill>
              </a:rPr>
              <a:t>uniformity</a:t>
            </a:r>
          </a:p>
          <a:p>
            <a:pPr marL="514350" indent="-514350">
              <a:buFont typeface="+mj-lt"/>
              <a:buAutoNum type="arabicPeriod"/>
            </a:pPr>
            <a:endParaRPr lang="en-GB" sz="1200" dirty="0" smtClean="0">
              <a:solidFill>
                <a:schemeClr val="accent1"/>
              </a:solidFill>
            </a:endParaRPr>
          </a:p>
          <a:p>
            <a:pPr lvl="1"/>
            <a:r>
              <a:rPr lang="en-GB" sz="3000" dirty="0" smtClean="0">
                <a:solidFill>
                  <a:schemeClr val="accent1"/>
                </a:solidFill>
              </a:rPr>
              <a:t>Relevance</a:t>
            </a:r>
            <a:r>
              <a:rPr lang="en-GB" sz="3000" dirty="0">
                <a:solidFill>
                  <a:schemeClr val="accent1"/>
                </a:solidFill>
              </a:rPr>
              <a:t>: “vaginal births only for 3</a:t>
            </a:r>
            <a:r>
              <a:rPr lang="en-GB" sz="3000" baseline="30000" dirty="0">
                <a:solidFill>
                  <a:schemeClr val="accent1"/>
                </a:solidFill>
              </a:rPr>
              <a:t>rd</a:t>
            </a:r>
            <a:r>
              <a:rPr lang="en-GB" sz="3000" dirty="0">
                <a:solidFill>
                  <a:schemeClr val="accent1"/>
                </a:solidFill>
              </a:rPr>
              <a:t>/4</a:t>
            </a:r>
            <a:r>
              <a:rPr lang="en-GB" sz="3000" baseline="30000" dirty="0">
                <a:solidFill>
                  <a:schemeClr val="accent1"/>
                </a:solidFill>
              </a:rPr>
              <a:t>th</a:t>
            </a:r>
            <a:r>
              <a:rPr lang="en-GB" sz="3000" dirty="0">
                <a:solidFill>
                  <a:schemeClr val="accent1"/>
                </a:solidFill>
              </a:rPr>
              <a:t> </a:t>
            </a:r>
            <a:r>
              <a:rPr lang="en-GB" sz="3000" dirty="0" smtClean="0">
                <a:solidFill>
                  <a:schemeClr val="accent1"/>
                </a:solidFill>
              </a:rPr>
              <a:t>degree tears”</a:t>
            </a:r>
          </a:p>
          <a:p>
            <a:pPr lvl="1"/>
            <a:r>
              <a:rPr lang="en-GB" sz="3000" dirty="0" smtClean="0">
                <a:solidFill>
                  <a:schemeClr val="accent1"/>
                </a:solidFill>
              </a:rPr>
              <a:t>Uniformity</a:t>
            </a:r>
            <a:r>
              <a:rPr lang="en-GB" sz="3000" dirty="0">
                <a:solidFill>
                  <a:schemeClr val="accent1"/>
                </a:solidFill>
              </a:rPr>
              <a:t>: “singleton births only”</a:t>
            </a:r>
          </a:p>
        </p:txBody>
      </p:sp>
    </p:spTree>
    <p:extLst>
      <p:ext uri="{BB962C8B-B14F-4D97-AF65-F5344CB8AC3E}">
        <p14:creationId xmlns:p14="http://schemas.microsoft.com/office/powerpoint/2010/main" val="215802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5" name="TextBox 4"/>
          <p:cNvSpPr txBox="1"/>
          <p:nvPr/>
        </p:nvSpPr>
        <p:spPr>
          <a:xfrm>
            <a:off x="5874028" y="1533465"/>
            <a:ext cx="3064160" cy="5170646"/>
          </a:xfrm>
          <a:prstGeom prst="rect">
            <a:avLst/>
          </a:prstGeom>
          <a:solidFill>
            <a:schemeClr val="accent1">
              <a:alpha val="66000"/>
            </a:schemeClr>
          </a:solidFill>
          <a:ln>
            <a:solidFill>
              <a:schemeClr val="tx1"/>
            </a:solidFill>
          </a:ln>
        </p:spPr>
        <p:txBody>
          <a:bodyPr wrap="square" rtlCol="0">
            <a:spAutoFit/>
          </a:bodyPr>
          <a:lstStyle/>
          <a:p>
            <a:r>
              <a:rPr lang="en-GB" sz="2000" b="1" dirty="0"/>
              <a:t>Risk </a:t>
            </a:r>
            <a:r>
              <a:rPr lang="en-GB" sz="2000" b="1" dirty="0" smtClean="0"/>
              <a:t>Factors</a:t>
            </a:r>
          </a:p>
          <a:p>
            <a:endParaRPr lang="en-GB" sz="1000" b="1" dirty="0"/>
          </a:p>
          <a:p>
            <a:r>
              <a:rPr lang="en-GB" sz="2000" dirty="0"/>
              <a:t>Maternal age</a:t>
            </a:r>
          </a:p>
          <a:p>
            <a:r>
              <a:rPr lang="en-GB" sz="2000" dirty="0"/>
              <a:t>Ethnicity</a:t>
            </a:r>
          </a:p>
          <a:p>
            <a:r>
              <a:rPr lang="en-GB" sz="2000" dirty="0"/>
              <a:t>Deprivation </a:t>
            </a:r>
            <a:r>
              <a:rPr lang="en-GB" sz="2000" dirty="0" smtClean="0"/>
              <a:t>quintile</a:t>
            </a:r>
          </a:p>
          <a:p>
            <a:r>
              <a:rPr lang="en-GB" sz="2000" dirty="0" smtClean="0"/>
              <a:t>Parity</a:t>
            </a:r>
            <a:endParaRPr lang="en-GB" sz="2000" dirty="0"/>
          </a:p>
          <a:p>
            <a:r>
              <a:rPr lang="en-GB" sz="2000" dirty="0"/>
              <a:t>BMI</a:t>
            </a:r>
          </a:p>
          <a:p>
            <a:r>
              <a:rPr lang="en-GB" sz="2000" dirty="0"/>
              <a:t>Smoking</a:t>
            </a:r>
          </a:p>
          <a:p>
            <a:r>
              <a:rPr lang="en-GB" sz="2000" dirty="0" smtClean="0"/>
              <a:t>Previous </a:t>
            </a:r>
            <a:r>
              <a:rPr lang="en-GB" sz="2000" dirty="0"/>
              <a:t>Caesarean section </a:t>
            </a:r>
          </a:p>
          <a:p>
            <a:r>
              <a:rPr lang="en-GB" sz="2000" dirty="0"/>
              <a:t>Gestational age</a:t>
            </a:r>
          </a:p>
          <a:p>
            <a:r>
              <a:rPr lang="en-GB" sz="2000" dirty="0" err="1"/>
              <a:t>Birthweight</a:t>
            </a:r>
            <a:endParaRPr lang="en-GB" sz="2000" dirty="0"/>
          </a:p>
          <a:p>
            <a:r>
              <a:rPr lang="en-GB" sz="2000" dirty="0"/>
              <a:t>Pre-existing hypertension</a:t>
            </a:r>
          </a:p>
          <a:p>
            <a:r>
              <a:rPr lang="en-GB" sz="2000" dirty="0"/>
              <a:t>Pre-existing diabetes</a:t>
            </a:r>
          </a:p>
          <a:p>
            <a:r>
              <a:rPr lang="en-GB" sz="2000" dirty="0"/>
              <a:t>Gestational diabetes</a:t>
            </a:r>
          </a:p>
          <a:p>
            <a:r>
              <a:rPr lang="en-GB" sz="2000" dirty="0"/>
              <a:t>Pre-</a:t>
            </a:r>
            <a:r>
              <a:rPr lang="en-GB" sz="2000" dirty="0" err="1"/>
              <a:t>eclampsia</a:t>
            </a:r>
            <a:r>
              <a:rPr lang="en-GB" sz="2000" dirty="0"/>
              <a:t>/</a:t>
            </a:r>
            <a:r>
              <a:rPr lang="en-GB" sz="2000" dirty="0" err="1"/>
              <a:t>eclampsia</a:t>
            </a:r>
            <a:endParaRPr lang="en-GB" sz="2000" dirty="0"/>
          </a:p>
          <a:p>
            <a:r>
              <a:rPr lang="en-GB" sz="2000" dirty="0"/>
              <a:t>Placenta </a:t>
            </a:r>
            <a:r>
              <a:rPr lang="en-GB" sz="2000" dirty="0" smtClean="0"/>
              <a:t>praevia/abruption</a:t>
            </a:r>
          </a:p>
          <a:p>
            <a:r>
              <a:rPr lang="en-GB" sz="2000" dirty="0" smtClean="0"/>
              <a:t>Poly/</a:t>
            </a:r>
            <a:r>
              <a:rPr lang="en-GB" sz="2000" dirty="0" err="1" smtClean="0"/>
              <a:t>oligo</a:t>
            </a:r>
            <a:r>
              <a:rPr lang="en-GB" sz="2000" dirty="0" smtClean="0"/>
              <a:t>/</a:t>
            </a:r>
            <a:r>
              <a:rPr lang="en-GB" sz="2000" dirty="0" err="1" smtClean="0"/>
              <a:t>anhydramnios</a:t>
            </a:r>
            <a:endParaRPr lang="en-GB" sz="2000" dirty="0"/>
          </a:p>
        </p:txBody>
      </p:sp>
      <p:sp>
        <p:nvSpPr>
          <p:cNvPr id="3" name="TextBox 2"/>
          <p:cNvSpPr txBox="1"/>
          <p:nvPr/>
        </p:nvSpPr>
        <p:spPr>
          <a:xfrm>
            <a:off x="854765" y="1639957"/>
            <a:ext cx="4693280" cy="4893647"/>
          </a:xfrm>
          <a:prstGeom prst="rect">
            <a:avLst/>
          </a:prstGeom>
          <a:noFill/>
        </p:spPr>
        <p:txBody>
          <a:bodyPr wrap="square" rtlCol="0">
            <a:spAutoFit/>
          </a:bodyPr>
          <a:lstStyle/>
          <a:p>
            <a:r>
              <a:rPr lang="en-GB" sz="2400" dirty="0">
                <a:solidFill>
                  <a:schemeClr val="accent1"/>
                </a:solidFill>
              </a:rPr>
              <a:t>Adjustment was performed using logistic </a:t>
            </a:r>
            <a:r>
              <a:rPr lang="en-GB" sz="2400" dirty="0" smtClean="0">
                <a:solidFill>
                  <a:schemeClr val="accent1"/>
                </a:solidFill>
              </a:rPr>
              <a:t>regression</a:t>
            </a:r>
          </a:p>
          <a:p>
            <a:endParaRPr lang="en-GB" sz="2400" dirty="0" smtClean="0">
              <a:solidFill>
                <a:schemeClr val="accent1"/>
              </a:solidFill>
            </a:endParaRPr>
          </a:p>
          <a:p>
            <a:r>
              <a:rPr lang="en-GB" sz="2400" dirty="0" smtClean="0">
                <a:solidFill>
                  <a:schemeClr val="accent1"/>
                </a:solidFill>
              </a:rPr>
              <a:t>Logistic </a:t>
            </a:r>
            <a:r>
              <a:rPr lang="en-GB" sz="2400" dirty="0">
                <a:solidFill>
                  <a:schemeClr val="accent1"/>
                </a:solidFill>
              </a:rPr>
              <a:t>regression calculates the </a:t>
            </a:r>
            <a:r>
              <a:rPr lang="en-GB" sz="2400" dirty="0" smtClean="0">
                <a:solidFill>
                  <a:schemeClr val="accent1"/>
                </a:solidFill>
              </a:rPr>
              <a:t>probability of </a:t>
            </a:r>
            <a:r>
              <a:rPr lang="en-GB" sz="2400" dirty="0">
                <a:solidFill>
                  <a:schemeClr val="accent1"/>
                </a:solidFill>
              </a:rPr>
              <a:t>an outcome for each woman based on her individual risk </a:t>
            </a:r>
            <a:r>
              <a:rPr lang="en-GB" sz="2400" dirty="0" smtClean="0">
                <a:solidFill>
                  <a:schemeClr val="accent1"/>
                </a:solidFill>
              </a:rPr>
              <a:t>factors</a:t>
            </a:r>
          </a:p>
          <a:p>
            <a:endParaRPr lang="en-GB" sz="2400" dirty="0" smtClean="0">
              <a:solidFill>
                <a:schemeClr val="accent1"/>
              </a:solidFill>
            </a:endParaRPr>
          </a:p>
          <a:p>
            <a:r>
              <a:rPr lang="en-GB" sz="2400" dirty="0" smtClean="0">
                <a:solidFill>
                  <a:schemeClr val="accent1"/>
                </a:solidFill>
              </a:rPr>
              <a:t>Probabilities </a:t>
            </a:r>
            <a:r>
              <a:rPr lang="en-GB" sz="2400" dirty="0">
                <a:solidFill>
                  <a:schemeClr val="accent1"/>
                </a:solidFill>
              </a:rPr>
              <a:t>summed at site </a:t>
            </a:r>
            <a:r>
              <a:rPr lang="en-GB" sz="2400" dirty="0" smtClean="0">
                <a:solidFill>
                  <a:schemeClr val="accent1"/>
                </a:solidFill>
              </a:rPr>
              <a:t>level </a:t>
            </a:r>
            <a:r>
              <a:rPr lang="en-GB" sz="2400" dirty="0">
                <a:solidFill>
                  <a:schemeClr val="accent1"/>
                </a:solidFill>
              </a:rPr>
              <a:t>to give the expected </a:t>
            </a:r>
            <a:r>
              <a:rPr lang="en-GB" sz="2400" dirty="0" smtClean="0">
                <a:solidFill>
                  <a:schemeClr val="accent1"/>
                </a:solidFill>
              </a:rPr>
              <a:t>rate</a:t>
            </a:r>
          </a:p>
          <a:p>
            <a:endParaRPr lang="en-GB" sz="2400" dirty="0">
              <a:solidFill>
                <a:schemeClr val="accent1"/>
              </a:solidFill>
            </a:endParaRPr>
          </a:p>
          <a:p>
            <a:r>
              <a:rPr lang="en-GB" sz="2400" dirty="0" smtClean="0">
                <a:solidFill>
                  <a:schemeClr val="accent1"/>
                </a:solidFill>
              </a:rPr>
              <a:t>Adjusted </a:t>
            </a:r>
            <a:r>
              <a:rPr lang="en-GB" sz="2400" dirty="0">
                <a:solidFill>
                  <a:schemeClr val="accent1"/>
                </a:solidFill>
              </a:rPr>
              <a:t>rate = observed/expected*national mean</a:t>
            </a:r>
          </a:p>
        </p:txBody>
      </p:sp>
    </p:spTree>
    <p:extLst>
      <p:ext uri="{BB962C8B-B14F-4D97-AF65-F5344CB8AC3E}">
        <p14:creationId xmlns:p14="http://schemas.microsoft.com/office/powerpoint/2010/main" val="152859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4242" y="2343005"/>
            <a:ext cx="6198735" cy="4536504"/>
            <a:chOff x="224242" y="2343005"/>
            <a:chExt cx="6198735" cy="4536504"/>
          </a:xfrm>
        </p:grpSpPr>
        <p:grpSp>
          <p:nvGrpSpPr>
            <p:cNvPr id="12" name="Group 11"/>
            <p:cNvGrpSpPr/>
            <p:nvPr/>
          </p:nvGrpSpPr>
          <p:grpSpPr>
            <a:xfrm>
              <a:off x="224242" y="2343005"/>
              <a:ext cx="6198735" cy="4536504"/>
              <a:chOff x="1487489" y="2348880"/>
              <a:chExt cx="6198735" cy="4536504"/>
            </a:xfrm>
          </p:grpSpPr>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89" y="2348880"/>
                <a:ext cx="6198735" cy="4536504"/>
              </a:xfrm>
              <a:prstGeom prst="rect">
                <a:avLst/>
              </a:prstGeom>
              <a:noFill/>
              <a:ln>
                <a:noFill/>
              </a:ln>
            </p:spPr>
          </p:pic>
          <p:sp>
            <p:nvSpPr>
              <p:cNvPr id="14" name="Oval 13"/>
              <p:cNvSpPr/>
              <p:nvPr/>
            </p:nvSpPr>
            <p:spPr>
              <a:xfrm>
                <a:off x="4727848" y="3068960"/>
                <a:ext cx="144016" cy="1440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p:cNvSpPr/>
            <p:nvPr/>
          </p:nvSpPr>
          <p:spPr>
            <a:xfrm>
              <a:off x="2971800" y="5088835"/>
              <a:ext cx="134895" cy="9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8" name="Title 1"/>
          <p:cNvSpPr>
            <a:spLocks noGrp="1"/>
          </p:cNvSpPr>
          <p:nvPr>
            <p:ph type="title"/>
          </p:nvPr>
        </p:nvSpPr>
        <p:spPr>
          <a:xfrm rot="10800000" flipV="1">
            <a:off x="513154" y="1486059"/>
            <a:ext cx="7324999" cy="664448"/>
          </a:xfrm>
        </p:spPr>
        <p:txBody>
          <a:bodyPr>
            <a:noAutofit/>
          </a:bodyPr>
          <a:lstStyle/>
          <a:p>
            <a:r>
              <a:rPr lang="en-GB" sz="3600" b="0" dirty="0" smtClean="0"/>
              <a:t>Elective CS – multiparous women</a:t>
            </a:r>
            <a:endParaRPr lang="en-GB" sz="3600" b="0" dirty="0"/>
          </a:p>
        </p:txBody>
      </p:sp>
      <p:sp>
        <p:nvSpPr>
          <p:cNvPr id="9" name="TextBox 8"/>
          <p:cNvSpPr txBox="1"/>
          <p:nvPr/>
        </p:nvSpPr>
        <p:spPr>
          <a:xfrm>
            <a:off x="1470991" y="2604052"/>
            <a:ext cx="1635704" cy="369332"/>
          </a:xfrm>
          <a:prstGeom prst="rect">
            <a:avLst/>
          </a:prstGeom>
          <a:noFill/>
        </p:spPr>
        <p:txBody>
          <a:bodyPr wrap="none" rtlCol="0">
            <a:spAutoFit/>
          </a:bodyPr>
          <a:lstStyle/>
          <a:p>
            <a:r>
              <a:rPr lang="en-GB" dirty="0" smtClean="0">
                <a:solidFill>
                  <a:schemeClr val="accent1"/>
                </a:solidFill>
              </a:rPr>
              <a:t>Pre-adjustment</a:t>
            </a:r>
            <a:endParaRPr lang="en-GB" dirty="0">
              <a:solidFill>
                <a:schemeClr val="accent1"/>
              </a:solidFill>
            </a:endParaRPr>
          </a:p>
        </p:txBody>
      </p:sp>
      <p:sp>
        <p:nvSpPr>
          <p:cNvPr id="2" name="Down Arrow 1"/>
          <p:cNvSpPr/>
          <p:nvPr/>
        </p:nvSpPr>
        <p:spPr>
          <a:xfrm rot="10800000">
            <a:off x="1793174" y="4465122"/>
            <a:ext cx="201881" cy="3325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1793173" y="3171475"/>
            <a:ext cx="201881" cy="3325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99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4242" y="2343005"/>
            <a:ext cx="6198735" cy="4536504"/>
            <a:chOff x="224242" y="2343005"/>
            <a:chExt cx="6198735" cy="4536504"/>
          </a:xfrm>
        </p:grpSpPr>
        <p:grpSp>
          <p:nvGrpSpPr>
            <p:cNvPr id="12" name="Group 11"/>
            <p:cNvGrpSpPr/>
            <p:nvPr/>
          </p:nvGrpSpPr>
          <p:grpSpPr>
            <a:xfrm>
              <a:off x="224242" y="2343005"/>
              <a:ext cx="6198735" cy="4536504"/>
              <a:chOff x="1487489" y="2348880"/>
              <a:chExt cx="6198735" cy="4536504"/>
            </a:xfrm>
          </p:grpSpPr>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89" y="2348880"/>
                <a:ext cx="6198735" cy="4536504"/>
              </a:xfrm>
              <a:prstGeom prst="rect">
                <a:avLst/>
              </a:prstGeom>
              <a:noFill/>
              <a:ln>
                <a:noFill/>
              </a:ln>
            </p:spPr>
          </p:pic>
          <p:sp>
            <p:nvSpPr>
              <p:cNvPr id="14" name="Oval 13"/>
              <p:cNvSpPr/>
              <p:nvPr/>
            </p:nvSpPr>
            <p:spPr>
              <a:xfrm>
                <a:off x="4727848" y="3068960"/>
                <a:ext cx="144016" cy="1440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p:cNvSpPr/>
            <p:nvPr/>
          </p:nvSpPr>
          <p:spPr>
            <a:xfrm>
              <a:off x="2971800" y="5088835"/>
              <a:ext cx="134895" cy="9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8" name="Title 1"/>
          <p:cNvSpPr>
            <a:spLocks noGrp="1"/>
          </p:cNvSpPr>
          <p:nvPr>
            <p:ph type="title"/>
          </p:nvPr>
        </p:nvSpPr>
        <p:spPr>
          <a:xfrm rot="10800000" flipV="1">
            <a:off x="513154" y="1486059"/>
            <a:ext cx="7324999" cy="664448"/>
          </a:xfrm>
        </p:spPr>
        <p:txBody>
          <a:bodyPr>
            <a:noAutofit/>
          </a:bodyPr>
          <a:lstStyle/>
          <a:p>
            <a:r>
              <a:rPr lang="en-GB" sz="3600" b="0" dirty="0" smtClean="0"/>
              <a:t>Elective CS – multiparous women</a:t>
            </a:r>
            <a:endParaRPr lang="en-GB" sz="3600" b="0" dirty="0"/>
          </a:p>
        </p:txBody>
      </p:sp>
      <p:sp>
        <p:nvSpPr>
          <p:cNvPr id="9" name="TextBox 8"/>
          <p:cNvSpPr txBox="1"/>
          <p:nvPr/>
        </p:nvSpPr>
        <p:spPr>
          <a:xfrm>
            <a:off x="1470991" y="2604052"/>
            <a:ext cx="1635704" cy="369332"/>
          </a:xfrm>
          <a:prstGeom prst="rect">
            <a:avLst/>
          </a:prstGeom>
          <a:noFill/>
        </p:spPr>
        <p:txBody>
          <a:bodyPr wrap="none" rtlCol="0">
            <a:spAutoFit/>
          </a:bodyPr>
          <a:lstStyle/>
          <a:p>
            <a:r>
              <a:rPr lang="en-GB" dirty="0" smtClean="0">
                <a:solidFill>
                  <a:schemeClr val="accent1"/>
                </a:solidFill>
              </a:rPr>
              <a:t>Pre-adjustment</a:t>
            </a:r>
            <a:endParaRPr lang="en-GB" dirty="0">
              <a:solidFill>
                <a:schemeClr val="accent1"/>
              </a:solidFill>
            </a:endParaRPr>
          </a:p>
        </p:txBody>
      </p:sp>
      <p:sp>
        <p:nvSpPr>
          <p:cNvPr id="2" name="Down Arrow 1"/>
          <p:cNvSpPr/>
          <p:nvPr/>
        </p:nvSpPr>
        <p:spPr>
          <a:xfrm rot="10800000">
            <a:off x="1793174" y="4465122"/>
            <a:ext cx="201881" cy="3325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1793173" y="3171475"/>
            <a:ext cx="201881" cy="3325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800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History of the NMPA</a:t>
            </a:r>
            <a:endParaRPr lang="en-GB" dirty="0"/>
          </a:p>
        </p:txBody>
      </p:sp>
      <p:sp>
        <p:nvSpPr>
          <p:cNvPr id="3" name="Content Placeholder 2"/>
          <p:cNvSpPr>
            <a:spLocks noGrp="1"/>
          </p:cNvSpPr>
          <p:nvPr>
            <p:ph idx="1"/>
          </p:nvPr>
        </p:nvSpPr>
        <p:spPr/>
        <p:txBody>
          <a:bodyPr/>
          <a:lstStyle/>
          <a:p>
            <a:r>
              <a:rPr lang="en-GB" dirty="0" smtClean="0"/>
              <a:t>2014 – Pre-tender prioritisation project </a:t>
            </a:r>
          </a:p>
          <a:p>
            <a:r>
              <a:rPr lang="en-GB" dirty="0" smtClean="0"/>
              <a:t>2015 – Funding secured; competitive tender announced</a:t>
            </a:r>
          </a:p>
          <a:p>
            <a:r>
              <a:rPr lang="en-GB" dirty="0" smtClean="0"/>
              <a:t>2016 – Contract awarded in July (until June 2019)</a:t>
            </a:r>
          </a:p>
          <a:p>
            <a:r>
              <a:rPr lang="en-GB" dirty="0" smtClean="0"/>
              <a:t>2017 – Year 1: 2 reports published</a:t>
            </a:r>
          </a:p>
          <a:p>
            <a:endParaRPr lang="en-GB" dirty="0"/>
          </a:p>
        </p:txBody>
      </p:sp>
      <p:sp>
        <p:nvSpPr>
          <p:cNvPr id="4" name="Title 1"/>
          <p:cNvSpPr txBox="1">
            <a:spLocks/>
          </p:cNvSpPr>
          <p:nvPr/>
        </p:nvSpPr>
        <p:spPr>
          <a:xfrm>
            <a:off x="640851" y="4187527"/>
            <a:ext cx="1368868" cy="9516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GB" sz="2000" i="1" smtClean="0"/>
              <a:t>Funded by</a:t>
            </a:r>
            <a:endParaRPr lang="en-GB" sz="2000" i="1" dirty="0"/>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852" y="5312118"/>
            <a:ext cx="1166792" cy="7772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719" y="5353672"/>
            <a:ext cx="1010882" cy="6689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115" y="5241569"/>
            <a:ext cx="1489438" cy="84338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1337" y="5220001"/>
            <a:ext cx="1729911" cy="864956"/>
          </a:xfrm>
          <a:prstGeom prst="rect">
            <a:avLst/>
          </a:prstGeom>
        </p:spPr>
      </p:pic>
      <p:sp>
        <p:nvSpPr>
          <p:cNvPr id="9" name="Title 1"/>
          <p:cNvSpPr txBox="1">
            <a:spLocks/>
          </p:cNvSpPr>
          <p:nvPr/>
        </p:nvSpPr>
        <p:spPr>
          <a:xfrm>
            <a:off x="5328487" y="4258025"/>
            <a:ext cx="2325760" cy="9516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GB" sz="2000" i="1" dirty="0" smtClean="0"/>
              <a:t>Commissioned by</a:t>
            </a:r>
            <a:endParaRPr lang="en-GB" sz="2000" i="1" dirty="0"/>
          </a:p>
        </p:txBody>
      </p:sp>
    </p:spTree>
    <p:extLst>
      <p:ext uri="{BB962C8B-B14F-4D97-AF65-F5344CB8AC3E}">
        <p14:creationId xmlns:p14="http://schemas.microsoft.com/office/powerpoint/2010/main" val="10291059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1853" y="2348881"/>
            <a:ext cx="6161315" cy="4509119"/>
            <a:chOff x="241853" y="2343005"/>
            <a:chExt cx="6161315" cy="4509119"/>
          </a:xfrm>
        </p:grpSpPr>
        <p:grpSp>
          <p:nvGrpSpPr>
            <p:cNvPr id="13" name="Group 12"/>
            <p:cNvGrpSpPr/>
            <p:nvPr/>
          </p:nvGrpSpPr>
          <p:grpSpPr>
            <a:xfrm>
              <a:off x="241853" y="2343005"/>
              <a:ext cx="6161315" cy="4509119"/>
              <a:chOff x="1524001" y="2348881"/>
              <a:chExt cx="6161315" cy="4509119"/>
            </a:xfrm>
          </p:grpSpPr>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348881"/>
                <a:ext cx="6161315" cy="4509119"/>
              </a:xfrm>
              <a:prstGeom prst="rect">
                <a:avLst/>
              </a:prstGeom>
              <a:noFill/>
              <a:ln>
                <a:noFill/>
              </a:ln>
            </p:spPr>
          </p:pic>
          <p:sp>
            <p:nvSpPr>
              <p:cNvPr id="15" name="Oval 14"/>
              <p:cNvSpPr/>
              <p:nvPr/>
            </p:nvSpPr>
            <p:spPr>
              <a:xfrm>
                <a:off x="4727848" y="3717032"/>
                <a:ext cx="144016" cy="1440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p:cNvSpPr/>
            <p:nvPr/>
          </p:nvSpPr>
          <p:spPr>
            <a:xfrm>
              <a:off x="2941983" y="5039139"/>
              <a:ext cx="119269" cy="10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8" name="Title 1"/>
          <p:cNvSpPr>
            <a:spLocks noGrp="1"/>
          </p:cNvSpPr>
          <p:nvPr>
            <p:ph type="title"/>
          </p:nvPr>
        </p:nvSpPr>
        <p:spPr>
          <a:xfrm rot="10800000" flipV="1">
            <a:off x="513154" y="1486059"/>
            <a:ext cx="7324999" cy="664448"/>
          </a:xfrm>
        </p:spPr>
        <p:txBody>
          <a:bodyPr>
            <a:noAutofit/>
          </a:bodyPr>
          <a:lstStyle/>
          <a:p>
            <a:r>
              <a:rPr lang="en-GB" sz="3600" b="0" dirty="0" smtClean="0"/>
              <a:t>Elective CS – multiparous women</a:t>
            </a:r>
            <a:endParaRPr lang="en-GB" sz="3600" b="0" dirty="0"/>
          </a:p>
        </p:txBody>
      </p:sp>
      <p:sp>
        <p:nvSpPr>
          <p:cNvPr id="9" name="TextBox 8"/>
          <p:cNvSpPr txBox="1"/>
          <p:nvPr/>
        </p:nvSpPr>
        <p:spPr>
          <a:xfrm>
            <a:off x="1470991" y="2604052"/>
            <a:ext cx="1724511" cy="369332"/>
          </a:xfrm>
          <a:prstGeom prst="rect">
            <a:avLst/>
          </a:prstGeom>
          <a:noFill/>
        </p:spPr>
        <p:txBody>
          <a:bodyPr wrap="none" rtlCol="0">
            <a:spAutoFit/>
          </a:bodyPr>
          <a:lstStyle/>
          <a:p>
            <a:r>
              <a:rPr lang="en-GB" dirty="0" smtClean="0">
                <a:solidFill>
                  <a:schemeClr val="accent1"/>
                </a:solidFill>
              </a:rPr>
              <a:t>Post-adjustment</a:t>
            </a:r>
            <a:endParaRPr lang="en-GB" dirty="0">
              <a:solidFill>
                <a:schemeClr val="accent1"/>
              </a:solidFill>
            </a:endParaRPr>
          </a:p>
        </p:txBody>
      </p:sp>
    </p:spTree>
    <p:extLst>
      <p:ext uri="{BB962C8B-B14F-4D97-AF65-F5344CB8AC3E}">
        <p14:creationId xmlns:p14="http://schemas.microsoft.com/office/powerpoint/2010/main" val="22188129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3" name="TextBox 2"/>
          <p:cNvSpPr txBox="1"/>
          <p:nvPr/>
        </p:nvSpPr>
        <p:spPr>
          <a:xfrm>
            <a:off x="809200" y="1547407"/>
            <a:ext cx="7549161" cy="4431983"/>
          </a:xfrm>
          <a:prstGeom prst="rect">
            <a:avLst/>
          </a:prstGeom>
          <a:noFill/>
        </p:spPr>
        <p:txBody>
          <a:bodyPr wrap="square" rtlCol="0">
            <a:spAutoFit/>
          </a:bodyPr>
          <a:lstStyle/>
          <a:p>
            <a:r>
              <a:rPr lang="en-GB" sz="3000" b="1" dirty="0" smtClean="0">
                <a:solidFill>
                  <a:schemeClr val="accent1"/>
                </a:solidFill>
              </a:rPr>
              <a:t>Conclusions</a:t>
            </a:r>
          </a:p>
          <a:p>
            <a:endParaRPr lang="en-GB" sz="1200" b="1" dirty="0" smtClean="0">
              <a:solidFill>
                <a:schemeClr val="accent1"/>
              </a:solidFill>
            </a:endParaRPr>
          </a:p>
          <a:p>
            <a:pPr marL="457200" indent="-457200">
              <a:buFont typeface="Arial" panose="020B0604020202020204" pitchFamily="34" charset="0"/>
              <a:buChar char="•"/>
            </a:pPr>
            <a:r>
              <a:rPr lang="en-GB" sz="3000" dirty="0" smtClean="0">
                <a:solidFill>
                  <a:schemeClr val="accent1"/>
                </a:solidFill>
              </a:rPr>
              <a:t>High-quality Great Britain dataset</a:t>
            </a:r>
          </a:p>
          <a:p>
            <a:pPr marL="457200" indent="-457200">
              <a:buFont typeface="Arial" panose="020B0604020202020204" pitchFamily="34" charset="0"/>
              <a:buChar char="•"/>
            </a:pPr>
            <a:endParaRPr lang="en-GB" sz="3000" dirty="0" smtClean="0">
              <a:solidFill>
                <a:schemeClr val="accent1"/>
              </a:solidFill>
            </a:endParaRPr>
          </a:p>
          <a:p>
            <a:pPr marL="457200" indent="-457200">
              <a:buFont typeface="Arial" panose="020B0604020202020204" pitchFamily="34" charset="0"/>
              <a:buChar char="•"/>
            </a:pPr>
            <a:r>
              <a:rPr lang="en-GB" sz="3000" dirty="0" smtClean="0">
                <a:solidFill>
                  <a:schemeClr val="accent1"/>
                </a:solidFill>
              </a:rPr>
              <a:t>Some variables linked for the first time</a:t>
            </a:r>
          </a:p>
          <a:p>
            <a:pPr marL="457200" indent="-457200">
              <a:buFont typeface="Arial" panose="020B0604020202020204" pitchFamily="34" charset="0"/>
              <a:buChar char="•"/>
            </a:pPr>
            <a:endParaRPr lang="en-GB" sz="3000" dirty="0" smtClean="0">
              <a:solidFill>
                <a:schemeClr val="accent1"/>
              </a:solidFill>
            </a:endParaRPr>
          </a:p>
          <a:p>
            <a:pPr marL="457200" indent="-457200">
              <a:buFont typeface="Arial" panose="020B0604020202020204" pitchFamily="34" charset="0"/>
              <a:buChar char="•"/>
            </a:pPr>
            <a:r>
              <a:rPr lang="en-GB" sz="3000" dirty="0" smtClean="0">
                <a:solidFill>
                  <a:schemeClr val="accent1"/>
                </a:solidFill>
              </a:rPr>
              <a:t>Never before possible national analyses</a:t>
            </a:r>
          </a:p>
          <a:p>
            <a:pPr marL="457200" indent="-457200">
              <a:buFont typeface="Arial" panose="020B0604020202020204" pitchFamily="34" charset="0"/>
              <a:buChar char="•"/>
            </a:pPr>
            <a:endParaRPr lang="en-GB" sz="3000" dirty="0" smtClean="0">
              <a:solidFill>
                <a:schemeClr val="accent1"/>
              </a:solidFill>
            </a:endParaRPr>
          </a:p>
          <a:p>
            <a:pPr marL="457200" indent="-457200">
              <a:buFont typeface="Arial" panose="020B0604020202020204" pitchFamily="34" charset="0"/>
              <a:buChar char="•"/>
            </a:pPr>
            <a:r>
              <a:rPr lang="en-GB" sz="3000" dirty="0" smtClean="0">
                <a:solidFill>
                  <a:schemeClr val="accent1"/>
                </a:solidFill>
              </a:rPr>
              <a:t>Adjustments allowing the results to be used for national comparison</a:t>
            </a:r>
            <a:endParaRPr lang="en-GB" sz="3000" dirty="0">
              <a:solidFill>
                <a:schemeClr val="accent1"/>
              </a:solidFill>
            </a:endParaRPr>
          </a:p>
        </p:txBody>
      </p:sp>
    </p:spTree>
    <p:extLst>
      <p:ext uri="{BB962C8B-B14F-4D97-AF65-F5344CB8AC3E}">
        <p14:creationId xmlns:p14="http://schemas.microsoft.com/office/powerpoint/2010/main" val="11971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2813" y="1867244"/>
            <a:ext cx="7909688" cy="905935"/>
          </a:xfrm>
        </p:spPr>
        <p:txBody>
          <a:bodyPr>
            <a:normAutofit/>
          </a:bodyPr>
          <a:lstStyle/>
          <a:p>
            <a:pPr algn="ctr">
              <a:lnSpc>
                <a:spcPct val="50000"/>
              </a:lnSpc>
            </a:pPr>
            <a:r>
              <a:rPr lang="en-GB" sz="3600" dirty="0" smtClean="0"/>
              <a:t>National Maternity and Perinatal Audit</a:t>
            </a:r>
            <a:endParaRPr lang="en-GB" sz="2800" b="0" dirty="0"/>
          </a:p>
        </p:txBody>
      </p:sp>
      <p:sp>
        <p:nvSpPr>
          <p:cNvPr id="5" name="Content Placeholder 2"/>
          <p:cNvSpPr txBox="1">
            <a:spLocks/>
          </p:cNvSpPr>
          <p:nvPr/>
        </p:nvSpPr>
        <p:spPr>
          <a:xfrm>
            <a:off x="479057" y="3064726"/>
            <a:ext cx="8077200" cy="27297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smtClean="0">
                <a:solidFill>
                  <a:schemeClr val="accent2">
                    <a:lumMod val="75000"/>
                  </a:schemeClr>
                </a:solidFill>
              </a:rPr>
              <a:t>Clinical Report 2017 - Key Findings</a:t>
            </a:r>
            <a:endParaRPr lang="en-GB" dirty="0">
              <a:solidFill>
                <a:schemeClr val="accent2">
                  <a:lumMod val="75000"/>
                </a:schemeClr>
              </a:solidFill>
            </a:endParaRPr>
          </a:p>
          <a:p>
            <a:pPr marL="0" indent="0" algn="ctr">
              <a:buNone/>
            </a:pPr>
            <a:r>
              <a:rPr lang="en-GB" dirty="0" smtClean="0">
                <a:solidFill>
                  <a:schemeClr val="accent1"/>
                </a:solidFill>
              </a:rPr>
              <a:t>Based on births in England, Scotland and Wales from 1</a:t>
            </a:r>
            <a:r>
              <a:rPr lang="en-GB" baseline="30000" dirty="0" smtClean="0">
                <a:solidFill>
                  <a:schemeClr val="accent1"/>
                </a:solidFill>
              </a:rPr>
              <a:t>st</a:t>
            </a:r>
            <a:r>
              <a:rPr lang="en-GB" dirty="0" smtClean="0">
                <a:solidFill>
                  <a:schemeClr val="accent1"/>
                </a:solidFill>
              </a:rPr>
              <a:t> April 2015 to 31</a:t>
            </a:r>
            <a:r>
              <a:rPr lang="en-GB" baseline="30000" dirty="0" smtClean="0">
                <a:solidFill>
                  <a:schemeClr val="accent1"/>
                </a:solidFill>
              </a:rPr>
              <a:t>st</a:t>
            </a:r>
            <a:r>
              <a:rPr lang="en-GB" dirty="0" smtClean="0">
                <a:solidFill>
                  <a:schemeClr val="accent1"/>
                </a:solidFill>
              </a:rPr>
              <a:t> March 2016</a:t>
            </a:r>
          </a:p>
          <a:p>
            <a:pPr marL="0" indent="0" algn="ctr">
              <a:buNone/>
            </a:pPr>
            <a:endParaRPr lang="en-GB" dirty="0" smtClean="0">
              <a:solidFill>
                <a:schemeClr val="accent1"/>
              </a:solidFill>
            </a:endParaRPr>
          </a:p>
        </p:txBody>
      </p:sp>
    </p:spTree>
    <p:extLst>
      <p:ext uri="{BB962C8B-B14F-4D97-AF65-F5344CB8AC3E}">
        <p14:creationId xmlns:p14="http://schemas.microsoft.com/office/powerpoint/2010/main" val="12475186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7" name="Content Placeholder 6"/>
          <p:cNvSpPr>
            <a:spLocks noGrp="1"/>
          </p:cNvSpPr>
          <p:nvPr>
            <p:ph idx="1"/>
          </p:nvPr>
        </p:nvSpPr>
        <p:spPr/>
        <p:txBody>
          <a:bodyPr/>
          <a:lstStyle/>
          <a:p>
            <a:r>
              <a:rPr lang="en-GB" dirty="0" smtClean="0"/>
              <a:t>96% of trusts contributed data to the clinical report</a:t>
            </a:r>
          </a:p>
          <a:p>
            <a:r>
              <a:rPr lang="en-GB" dirty="0" smtClean="0"/>
              <a:t>92% of births are ascertained in the dataset</a:t>
            </a:r>
          </a:p>
          <a:p>
            <a:r>
              <a:rPr lang="en-GB" dirty="0" smtClean="0"/>
              <a:t>Selection of measures through a process of evaluation – clinical relevance, power, and feasibility</a:t>
            </a:r>
          </a:p>
          <a:p>
            <a:r>
              <a:rPr lang="en-GB" dirty="0" smtClean="0"/>
              <a:t>New information </a:t>
            </a:r>
          </a:p>
          <a:p>
            <a:r>
              <a:rPr lang="en-GB" dirty="0" smtClean="0"/>
              <a:t>Robust risk adjustment</a:t>
            </a:r>
          </a:p>
        </p:txBody>
      </p:sp>
    </p:spTree>
    <p:extLst>
      <p:ext uri="{BB962C8B-B14F-4D97-AF65-F5344CB8AC3E}">
        <p14:creationId xmlns:p14="http://schemas.microsoft.com/office/powerpoint/2010/main" val="20067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Contextual Findings</a:t>
            </a:r>
            <a:endParaRPr lang="en-GB" dirty="0"/>
          </a:p>
        </p:txBody>
      </p:sp>
    </p:spTree>
    <p:extLst>
      <p:ext uri="{BB962C8B-B14F-4D97-AF65-F5344CB8AC3E}">
        <p14:creationId xmlns:p14="http://schemas.microsoft.com/office/powerpoint/2010/main" val="41250129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135" y="1739293"/>
            <a:ext cx="4252633" cy="4246141"/>
          </a:xfrm>
        </p:spPr>
        <p:txBody>
          <a:bodyPr>
            <a:normAutofit fontScale="90000"/>
          </a:bodyPr>
          <a:lstStyle/>
          <a:p>
            <a:pPr lvl="0"/>
            <a:r>
              <a:rPr lang="en-GB" b="0" dirty="0" smtClean="0"/>
              <a:t/>
            </a:r>
            <a:br>
              <a:rPr lang="en-GB" b="0" dirty="0" smtClean="0"/>
            </a:br>
            <a:r>
              <a:rPr lang="en-GB" b="0" dirty="0" smtClean="0"/>
              <a:t>First national record of booking BMI</a:t>
            </a:r>
            <a:br>
              <a:rPr lang="en-GB" b="0" dirty="0" smtClean="0"/>
            </a:br>
            <a:r>
              <a:rPr lang="en-GB" b="0" dirty="0" smtClean="0"/>
              <a:t/>
            </a:r>
            <a:br>
              <a:rPr lang="en-GB" b="0" dirty="0" smtClean="0"/>
            </a:br>
            <a:r>
              <a:rPr lang="en-GB" b="0" dirty="0" smtClean="0"/>
              <a:t>47.3% of pregnant women had a normal BMI (18.5-25)</a:t>
            </a:r>
            <a:br>
              <a:rPr lang="en-GB" b="0" dirty="0" smtClean="0"/>
            </a:br>
            <a:r>
              <a:rPr lang="en-GB" b="0" dirty="0" smtClean="0"/>
              <a:t/>
            </a:r>
            <a:br>
              <a:rPr lang="en-GB" b="0" dirty="0" smtClean="0"/>
            </a:br>
            <a:r>
              <a:rPr lang="en-GB" b="0" dirty="0" smtClean="0"/>
              <a:t>21.3% had a booking BMI of 30 or over</a:t>
            </a:r>
            <a:r>
              <a:rPr lang="en-GB" b="0" dirty="0"/>
              <a:t/>
            </a:r>
            <a:br>
              <a:rPr lang="en-GB" b="0" dirty="0"/>
            </a:br>
            <a:endParaRPr lang="en-GB" b="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37316" y="2066108"/>
            <a:ext cx="3590993" cy="3592513"/>
          </a:xfrm>
        </p:spPr>
      </p:pic>
      <p:sp>
        <p:nvSpPr>
          <p:cNvPr id="4" name="Title 3"/>
          <p:cNvSpPr txBox="1">
            <a:spLocks/>
          </p:cNvSpPr>
          <p:nvPr/>
        </p:nvSpPr>
        <p:spPr>
          <a:xfrm>
            <a:off x="2726452" y="387626"/>
            <a:ext cx="6066032" cy="905935"/>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r">
              <a:lnSpc>
                <a:spcPct val="50000"/>
              </a:lnSpc>
            </a:pPr>
            <a:r>
              <a:rPr lang="en-GB" sz="2600" dirty="0" smtClean="0"/>
              <a:t>Clinical Report 2017</a:t>
            </a:r>
          </a:p>
          <a:p>
            <a:pPr algn="r">
              <a:lnSpc>
                <a:spcPct val="100000"/>
              </a:lnSpc>
            </a:pPr>
            <a:endParaRPr lang="en-GB" sz="1800" b="0" dirty="0" smtClean="0"/>
          </a:p>
          <a:p>
            <a:pPr algn="r">
              <a:lnSpc>
                <a:spcPct val="100000"/>
              </a:lnSpc>
            </a:pPr>
            <a:r>
              <a:rPr lang="en-GB" sz="1800" b="0" dirty="0"/>
              <a:t>Based on births in England, Scotland and Wales </a:t>
            </a:r>
            <a:endParaRPr lang="en-GB" sz="1800" b="0" dirty="0" smtClean="0"/>
          </a:p>
          <a:p>
            <a:pPr algn="r">
              <a:lnSpc>
                <a:spcPct val="100000"/>
              </a:lnSpc>
            </a:pPr>
            <a:r>
              <a:rPr lang="en-GB" sz="1800" b="0" dirty="0" smtClean="0"/>
              <a:t>from </a:t>
            </a:r>
            <a:r>
              <a:rPr lang="en-GB" sz="1800" b="0" dirty="0"/>
              <a:t>1</a:t>
            </a:r>
            <a:r>
              <a:rPr lang="en-GB" sz="1800" b="0" baseline="30000" dirty="0"/>
              <a:t>st</a:t>
            </a:r>
            <a:r>
              <a:rPr lang="en-GB" sz="1800" b="0" dirty="0"/>
              <a:t> </a:t>
            </a:r>
            <a:r>
              <a:rPr lang="en-GB" sz="1800" b="0" dirty="0" smtClean="0"/>
              <a:t>April 2015 </a:t>
            </a:r>
            <a:r>
              <a:rPr lang="en-GB" sz="1800" b="0" dirty="0"/>
              <a:t>to 31</a:t>
            </a:r>
            <a:r>
              <a:rPr lang="en-GB" sz="1800" b="0" baseline="30000" dirty="0"/>
              <a:t>st</a:t>
            </a:r>
            <a:r>
              <a:rPr lang="en-GB" sz="1800" b="0" dirty="0"/>
              <a:t> March </a:t>
            </a:r>
            <a:r>
              <a:rPr lang="en-GB" sz="1800" b="0" dirty="0" smtClean="0"/>
              <a:t>2016</a:t>
            </a:r>
            <a:endParaRPr lang="en-GB" sz="1800" b="0" dirty="0"/>
          </a:p>
        </p:txBody>
      </p:sp>
      <p:sp>
        <p:nvSpPr>
          <p:cNvPr id="7" name="Title 1"/>
          <p:cNvSpPr txBox="1">
            <a:spLocks/>
          </p:cNvSpPr>
          <p:nvPr/>
        </p:nvSpPr>
        <p:spPr>
          <a:xfrm>
            <a:off x="668992" y="1192778"/>
            <a:ext cx="7886700" cy="9516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GB" dirty="0" smtClean="0"/>
              <a:t>Maternal BMI at booking	</a:t>
            </a:r>
            <a:endParaRPr lang="en-GB" dirty="0"/>
          </a:p>
        </p:txBody>
      </p:sp>
    </p:spTree>
    <p:extLst>
      <p:ext uri="{BB962C8B-B14F-4D97-AF65-F5344CB8AC3E}">
        <p14:creationId xmlns:p14="http://schemas.microsoft.com/office/powerpoint/2010/main" val="42514324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992" y="2065063"/>
            <a:ext cx="4185397" cy="4354509"/>
          </a:xfrm>
        </p:spPr>
        <p:txBody>
          <a:bodyPr>
            <a:normAutofit/>
          </a:bodyPr>
          <a:lstStyle/>
          <a:p>
            <a:pPr lvl="0"/>
            <a:r>
              <a:rPr lang="en-GB" b="0" dirty="0" smtClean="0"/>
              <a:t>52.5</a:t>
            </a:r>
            <a:r>
              <a:rPr lang="en-GB" b="0" dirty="0"/>
              <a:t>% of women giving birth are aged 30 or </a:t>
            </a:r>
            <a:r>
              <a:rPr lang="en-GB" b="0" dirty="0" smtClean="0"/>
              <a:t>over</a:t>
            </a:r>
            <a:br>
              <a:rPr lang="en-GB" b="0" dirty="0" smtClean="0"/>
            </a:br>
            <a:r>
              <a:rPr lang="en-GB" b="0" dirty="0"/>
              <a:t/>
            </a:r>
            <a:br>
              <a:rPr lang="en-GB" b="0" dirty="0"/>
            </a:br>
            <a:r>
              <a:rPr lang="en-GB" b="0" dirty="0" smtClean="0"/>
              <a:t>1/7 are over the age of 35</a:t>
            </a:r>
            <a:br>
              <a:rPr lang="en-GB" b="0" dirty="0" smtClean="0"/>
            </a:br>
            <a:r>
              <a:rPr lang="en-GB" b="0" dirty="0" smtClean="0"/>
              <a:t/>
            </a:r>
            <a:br>
              <a:rPr lang="en-GB" b="0" dirty="0" smtClean="0"/>
            </a:br>
            <a:r>
              <a:rPr lang="en-GB" b="0" dirty="0" smtClean="0"/>
              <a:t>In England </a:t>
            </a:r>
            <a:r>
              <a:rPr lang="en-GB" b="0" dirty="0"/>
              <a:t>and </a:t>
            </a:r>
            <a:r>
              <a:rPr lang="en-GB" b="0" dirty="0" smtClean="0"/>
              <a:t>Scotland, 2.7% primiparous women were 40 or over.</a:t>
            </a:r>
            <a:r>
              <a:rPr lang="en-GB" b="0" dirty="0"/>
              <a:t/>
            </a:r>
            <a:br>
              <a:rPr lang="en-GB" b="0" dirty="0"/>
            </a:br>
            <a:endParaRPr lang="en-GB"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848" y="1350625"/>
            <a:ext cx="4652682" cy="4652682"/>
          </a:xfrm>
          <a:prstGeom prst="rect">
            <a:avLst/>
          </a:prstGeom>
        </p:spPr>
      </p:pic>
      <p:sp>
        <p:nvSpPr>
          <p:cNvPr id="5" name="Title 1"/>
          <p:cNvSpPr txBox="1">
            <a:spLocks/>
          </p:cNvSpPr>
          <p:nvPr/>
        </p:nvSpPr>
        <p:spPr>
          <a:xfrm>
            <a:off x="668992" y="1192778"/>
            <a:ext cx="7886700" cy="9516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GB" dirty="0" smtClean="0"/>
              <a:t>Maternal age at time of birth</a:t>
            </a:r>
            <a:endParaRPr lang="en-GB" dirty="0"/>
          </a:p>
        </p:txBody>
      </p:sp>
    </p:spTree>
    <p:extLst>
      <p:ext uri="{BB962C8B-B14F-4D97-AF65-F5344CB8AC3E}">
        <p14:creationId xmlns:p14="http://schemas.microsoft.com/office/powerpoint/2010/main" val="25918266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97" y="3130826"/>
            <a:ext cx="4345292" cy="2763077"/>
          </a:xfrm>
        </p:spPr>
        <p:txBody>
          <a:bodyPr>
            <a:noAutofit/>
          </a:bodyPr>
          <a:lstStyle/>
          <a:p>
            <a:pPr lvl="0"/>
            <a:r>
              <a:rPr lang="en-GB" b="0" dirty="0" smtClean="0"/>
              <a:t>Increasing </a:t>
            </a:r>
            <a:r>
              <a:rPr lang="en-GB" b="0" dirty="0"/>
              <a:t>access to midwife-led birth settings is a national priority </a:t>
            </a:r>
            <a:br>
              <a:rPr lang="en-GB" b="0" dirty="0"/>
            </a:br>
            <a:r>
              <a:rPr lang="en-GB" b="0" dirty="0" smtClean="0"/>
              <a:t/>
            </a:r>
            <a:br>
              <a:rPr lang="en-GB" b="0" dirty="0" smtClean="0"/>
            </a:br>
            <a:r>
              <a:rPr lang="en-GB" b="0" dirty="0"/>
              <a:t/>
            </a:r>
            <a:br>
              <a:rPr lang="en-GB" b="0" dirty="0"/>
            </a:br>
            <a:r>
              <a:rPr lang="en-GB" b="0" dirty="0" smtClean="0"/>
              <a:t>… only around 13% of women give birth in a midwife-led setting</a:t>
            </a:r>
            <a:endParaRPr lang="en-GB"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88" y="2105726"/>
            <a:ext cx="4320032" cy="3600704"/>
          </a:xfrm>
          <a:prstGeom prst="rect">
            <a:avLst/>
          </a:prstGeom>
        </p:spPr>
      </p:pic>
      <p:sp>
        <p:nvSpPr>
          <p:cNvPr id="5" name="Title 1"/>
          <p:cNvSpPr txBox="1">
            <a:spLocks/>
          </p:cNvSpPr>
          <p:nvPr/>
        </p:nvSpPr>
        <p:spPr>
          <a:xfrm>
            <a:off x="668992" y="1192778"/>
            <a:ext cx="7886700" cy="9516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GB" dirty="0" smtClean="0"/>
              <a:t>Place of birth</a:t>
            </a:r>
            <a:endParaRPr lang="en-GB" dirty="0"/>
          </a:p>
        </p:txBody>
      </p:sp>
    </p:spTree>
    <p:extLst>
      <p:ext uri="{BB962C8B-B14F-4D97-AF65-F5344CB8AC3E}">
        <p14:creationId xmlns:p14="http://schemas.microsoft.com/office/powerpoint/2010/main" val="41671868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68992" y="1192778"/>
            <a:ext cx="7886700" cy="9516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GB" dirty="0" smtClean="0"/>
              <a:t>Preterm birth</a:t>
            </a:r>
            <a:endParaRPr lang="en-GB" dirty="0"/>
          </a:p>
        </p:txBody>
      </p:sp>
      <p:graphicFrame>
        <p:nvGraphicFramePr>
          <p:cNvPr id="6" name="Chart 5"/>
          <p:cNvGraphicFramePr/>
          <p:nvPr>
            <p:extLst/>
          </p:nvPr>
        </p:nvGraphicFramePr>
        <p:xfrm>
          <a:off x="647414" y="3001617"/>
          <a:ext cx="8009641" cy="37172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68992" y="1934478"/>
            <a:ext cx="7988064" cy="1403880"/>
          </a:xfrm>
        </p:spPr>
        <p:txBody>
          <a:bodyPr>
            <a:noAutofit/>
          </a:bodyPr>
          <a:lstStyle/>
          <a:p>
            <a:pPr lvl="0"/>
            <a:r>
              <a:rPr lang="en-GB" b="0" dirty="0" smtClean="0"/>
              <a:t>6.3% </a:t>
            </a:r>
            <a:r>
              <a:rPr lang="en-GB" b="0" dirty="0"/>
              <a:t>of singleton babies </a:t>
            </a:r>
            <a:r>
              <a:rPr lang="en-GB" b="0" dirty="0" smtClean="0"/>
              <a:t>were born preterm</a:t>
            </a:r>
            <a:br>
              <a:rPr lang="en-GB" b="0" dirty="0" smtClean="0"/>
            </a:br>
            <a:r>
              <a:rPr lang="en-GB" b="0" dirty="0" smtClean="0"/>
              <a:t>57.8% </a:t>
            </a:r>
            <a:r>
              <a:rPr lang="en-GB" b="0" dirty="0"/>
              <a:t>of </a:t>
            </a:r>
            <a:r>
              <a:rPr lang="en-GB" b="0" dirty="0" smtClean="0"/>
              <a:t>multiple birth babies were born preterm</a:t>
            </a:r>
            <a:endParaRPr lang="en-GB" b="0" dirty="0"/>
          </a:p>
        </p:txBody>
      </p:sp>
    </p:spTree>
    <p:extLst>
      <p:ext uri="{BB962C8B-B14F-4D97-AF65-F5344CB8AC3E}">
        <p14:creationId xmlns:p14="http://schemas.microsoft.com/office/powerpoint/2010/main" val="37710621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Measures of Care: Findings</a:t>
            </a:r>
            <a:endParaRPr lang="en-GB" dirty="0"/>
          </a:p>
        </p:txBody>
      </p:sp>
    </p:spTree>
    <p:extLst>
      <p:ext uri="{BB962C8B-B14F-4D97-AF65-F5344CB8AC3E}">
        <p14:creationId xmlns:p14="http://schemas.microsoft.com/office/powerpoint/2010/main" val="645401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1" y="2326506"/>
            <a:ext cx="1451715" cy="1512169"/>
          </a:xfrm>
          <a:prstGeom prst="rect">
            <a:avLst/>
          </a:prstGeom>
        </p:spPr>
      </p:pic>
      <p:sp>
        <p:nvSpPr>
          <p:cNvPr id="5" name="Rounded Rectangle 4"/>
          <p:cNvSpPr/>
          <p:nvPr/>
        </p:nvSpPr>
        <p:spPr>
          <a:xfrm>
            <a:off x="3698696" y="5103853"/>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Project Team</a:t>
            </a:r>
            <a:endParaRPr lang="en-GB" dirty="0"/>
          </a:p>
        </p:txBody>
      </p:sp>
      <p:sp>
        <p:nvSpPr>
          <p:cNvPr id="6" name="Rounded Rectangle 5"/>
          <p:cNvSpPr/>
          <p:nvPr/>
        </p:nvSpPr>
        <p:spPr>
          <a:xfrm>
            <a:off x="1133581" y="5103852"/>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Clinical Reference Group</a:t>
            </a:r>
            <a:endParaRPr lang="en-GB" dirty="0"/>
          </a:p>
        </p:txBody>
      </p:sp>
      <p:sp>
        <p:nvSpPr>
          <p:cNvPr id="7" name="Rounded Rectangle 6"/>
          <p:cNvSpPr/>
          <p:nvPr/>
        </p:nvSpPr>
        <p:spPr>
          <a:xfrm>
            <a:off x="6263811" y="5103853"/>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Women and Families Involvement Group</a:t>
            </a:r>
            <a:endParaRPr lang="en-GB" dirty="0"/>
          </a:p>
        </p:txBody>
      </p:sp>
      <p:cxnSp>
        <p:nvCxnSpPr>
          <p:cNvPr id="9" name="Straight Arrow Connector 8"/>
          <p:cNvCxnSpPr>
            <a:endCxn id="5" idx="1"/>
          </p:cNvCxnSpPr>
          <p:nvPr/>
        </p:nvCxnSpPr>
        <p:spPr>
          <a:xfrm>
            <a:off x="2880188" y="5797357"/>
            <a:ext cx="81850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5" idx="3"/>
          </p:cNvCxnSpPr>
          <p:nvPr/>
        </p:nvCxnSpPr>
        <p:spPr>
          <a:xfrm flipH="1">
            <a:off x="5445303" y="5797357"/>
            <a:ext cx="81850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928" y="3959873"/>
            <a:ext cx="1236202" cy="54285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928" y="3369815"/>
            <a:ext cx="995509" cy="559607"/>
          </a:xfrm>
          <a:prstGeom prst="rect">
            <a:avLst/>
          </a:prstGeom>
        </p:spPr>
      </p:pic>
      <p:pic>
        <p:nvPicPr>
          <p:cNvPr id="1026" name="Picture 2" descr="Image result for BAPM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7130" y="3740430"/>
            <a:ext cx="1024345" cy="7682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MFMS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6971" y="2770060"/>
            <a:ext cx="2628234" cy="970370"/>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482" y="2014544"/>
            <a:ext cx="1166792" cy="77723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9751" y="2077330"/>
            <a:ext cx="1010882" cy="668978"/>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5469" y="1998114"/>
            <a:ext cx="1489438" cy="843388"/>
          </a:xfrm>
          <a:prstGeom prst="rect">
            <a:avLst/>
          </a:prstGeom>
        </p:spPr>
      </p:pic>
      <p:pic>
        <p:nvPicPr>
          <p:cNvPr id="22" name="Picture 4" descr="http://www.binocar.org/content/ISD%20Scotland.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7408" y="1412748"/>
            <a:ext cx="686009" cy="6039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mage result for nhs digital logo">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082" y="1421604"/>
            <a:ext cx="795976" cy="6176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welsh informatics servic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0608" y="1427741"/>
            <a:ext cx="1201899" cy="5321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liss charity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70840" y="4206048"/>
            <a:ext cx="952730" cy="612655"/>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p:cNvPicPr>
            <a:picLocks noGrp="1" noChangeAspect="1"/>
          </p:cNvPicPr>
          <p:nvPr>
            <p:ph idx="1"/>
          </p:nvPr>
        </p:nvPicPr>
        <p:blipFill>
          <a:blip r:embed="rId16" cstate="print">
            <a:extLst>
              <a:ext uri="{28A0092B-C50C-407E-A947-70E740481C1C}">
                <a14:useLocalDpi xmlns:a14="http://schemas.microsoft.com/office/drawing/2010/main" val="0"/>
              </a:ext>
            </a:extLst>
          </a:blip>
          <a:stretch>
            <a:fillRect/>
          </a:stretch>
        </p:blipFill>
        <p:spPr>
          <a:xfrm>
            <a:off x="5146576" y="1607246"/>
            <a:ext cx="3809729" cy="2857297"/>
          </a:xfr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08871" y="2912343"/>
            <a:ext cx="795436" cy="877210"/>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75183" y="2114190"/>
            <a:ext cx="1363735" cy="1264235"/>
          </a:xfrm>
          <a:prstGeom prst="rect">
            <a:avLst/>
          </a:prstGeom>
        </p:spPr>
      </p:pic>
      <p:pic>
        <p:nvPicPr>
          <p:cNvPr id="16" name="Picture 15"/>
          <p:cNvPicPr>
            <a:picLocks noChangeAspect="1"/>
          </p:cNvPicPr>
          <p:nvPr/>
        </p:nvPicPr>
        <p:blipFill>
          <a:blip r:embed="rId19"/>
          <a:stretch>
            <a:fillRect/>
          </a:stretch>
        </p:blipFill>
        <p:spPr>
          <a:xfrm>
            <a:off x="3634530" y="1405273"/>
            <a:ext cx="1241741" cy="934587"/>
          </a:xfrm>
          <a:prstGeom prst="rect">
            <a:avLst/>
          </a:prstGeom>
        </p:spPr>
      </p:pic>
      <p:pic>
        <p:nvPicPr>
          <p:cNvPr id="17" name="Picture 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30061" y="3035895"/>
            <a:ext cx="1090761" cy="1134391"/>
          </a:xfrm>
          <a:prstGeom prst="rect">
            <a:avLst/>
          </a:prstGeom>
        </p:spPr>
      </p:pic>
      <p:pic>
        <p:nvPicPr>
          <p:cNvPr id="28" name="Picture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24517" y="3849008"/>
            <a:ext cx="955466" cy="843529"/>
          </a:xfrm>
          <a:prstGeom prst="rect">
            <a:avLst/>
          </a:prstGeom>
        </p:spPr>
      </p:pic>
      <p:pic>
        <p:nvPicPr>
          <p:cNvPr id="25" name="Picture 2" descr="http://www.lshtm.ac.uk/aboutus/governanceandorganisation/aas/extrel/lshtm_logo.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04154" y="4501428"/>
            <a:ext cx="1080120" cy="56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69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05F5A-6363-438D-A762-6E7D12390F23}" type="slidenum">
              <a:rPr lang="en-GB" smtClean="0"/>
              <a:t>70</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662041477"/>
              </p:ext>
            </p:extLst>
          </p:nvPr>
        </p:nvGraphicFramePr>
        <p:xfrm>
          <a:off x="338203" y="1427973"/>
          <a:ext cx="8492646" cy="4775764"/>
        </p:xfrm>
        <a:graphic>
          <a:graphicData uri="http://schemas.openxmlformats.org/drawingml/2006/table">
            <a:tbl>
              <a:tblPr firstRow="1" firstCol="1" bandRow="1"/>
              <a:tblGrid>
                <a:gridCol w="1109644"/>
                <a:gridCol w="5611884"/>
                <a:gridCol w="654659"/>
                <a:gridCol w="601012"/>
                <a:gridCol w="515447"/>
              </a:tblGrid>
              <a:tr h="482584">
                <a:tc>
                  <a:txBody>
                    <a:bodyPr/>
                    <a:lstStyle/>
                    <a:p>
                      <a:pPr algn="l">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Audit measure category</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 title</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England </a:t>
                      </a:r>
                      <a:endParaRPr lang="en-GB"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Scotland</a:t>
                      </a:r>
                      <a:endParaRPr lang="en-GB"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Wales</a:t>
                      </a:r>
                      <a:endParaRPr lang="en-GB"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06">
                <a:tc>
                  <a:txBody>
                    <a:bodyPr/>
                    <a:lstStyle/>
                    <a:p>
                      <a:pPr algn="l">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Antenatal care</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a:t>
                      </a:r>
                      <a:r>
                        <a:rPr lang="en-GB" sz="110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who were smokers at booking who smoke</a:t>
                      </a:r>
                      <a:r>
                        <a:rPr lang="en-GB" sz="1100" u="none"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10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t>
                      </a: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time of birth</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rowSpan="7">
                  <a:txBody>
                    <a:bodyPr/>
                    <a:lstStyle/>
                    <a:p>
                      <a:pPr algn="l">
                        <a:spcAft>
                          <a:spcPts val="0"/>
                        </a:spcAft>
                      </a:pPr>
                      <a:r>
                        <a:rPr lang="en-GB" sz="11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Intrapartum</a:t>
                      </a:r>
                      <a:r>
                        <a:rPr lang="en-GB"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Care</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dirty="0">
                          <a:effectLst/>
                          <a:latin typeface="Arial" panose="020B0604020202020204" pitchFamily="34" charset="0"/>
                          <a:ea typeface="Times New Roman" panose="02020603050405020304" pitchFamily="18" charset="0"/>
                          <a:cs typeface="Times New Roman" panose="02020603050405020304" pitchFamily="18" charset="0"/>
                        </a:rPr>
                        <a:t>Proportion of women with induced labour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with a spontaneous vaginal birth</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vaginal births with an episiotomy</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having an instrumental birth</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women having a caesarean section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52611">
                <a:tc vMerge="1">
                  <a:txBody>
                    <a:bodyPr/>
                    <a:lstStyle/>
                    <a:p>
                      <a:endParaRPr lang="en-GB"/>
                    </a:p>
                  </a:txBody>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elective deliveries performed at &lt;39 weeks of gestation without a documented clinical indication</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VBAC rate </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rowSpan="3">
                  <a:txBody>
                    <a:bodyPr/>
                    <a:lstStyle/>
                    <a:p>
                      <a:pPr algn="l">
                        <a:spcAft>
                          <a:spcPts val="0"/>
                        </a:spcAft>
                      </a:pPr>
                      <a:r>
                        <a:rPr lang="en-GB"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Maternal morbidity</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vaginal births with a 3/4</a:t>
                      </a:r>
                      <a:r>
                        <a:rPr lang="en-GB" sz="1100" i="0" u="none"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degree perineal tear</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women with severe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PPH (&gt;1500ml)</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52611">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women readmitted to hospital as an emergency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within 42</a:t>
                      </a:r>
                      <a:r>
                        <a:rPr lang="en-GB" sz="1100" i="0" u="none"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days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giving birth</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04167">
                <a:tc rowSpan="5">
                  <a:txBody>
                    <a:bodyPr/>
                    <a:lstStyle/>
                    <a:p>
                      <a:pPr algn="l">
                        <a:spcAft>
                          <a:spcPts val="0"/>
                        </a:spcAft>
                      </a:pPr>
                      <a:r>
                        <a:rPr lang="en-GB" sz="11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Neonatal</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i="0" u="none" dirty="0" smtClean="0">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effectLst/>
                          <a:latin typeface="Arial" panose="020B0604020202020204" pitchFamily="34" charset="0"/>
                          <a:ea typeface="Times New Roman" panose="02020603050405020304" pitchFamily="18" charset="0"/>
                          <a:cs typeface="Times New Roman" panose="02020603050405020304" pitchFamily="18" charset="0"/>
                        </a:rPr>
                        <a:t>of small-for-gestational age babies born ≥37 weeks who are not delivered before 40+0 weeks</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singleton, term, </a:t>
                      </a:r>
                      <a:r>
                        <a:rPr lang="en-GB" sz="1100" i="0" u="non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infants with a 5-minute Apgar score of less than 7</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0206">
                <a:tc vMerge="1">
                  <a:txBody>
                    <a:bodyPr/>
                    <a:lstStyle/>
                    <a:p>
                      <a:endParaRPr lang="en-GB"/>
                    </a:p>
                  </a:txBody>
                  <a:tcPr/>
                </a:tc>
                <a:tc>
                  <a:txBody>
                    <a:bodyPr/>
                    <a:lstStyle/>
                    <a:p>
                      <a:pPr algn="l">
                        <a:spcAft>
                          <a:spcPts val="0"/>
                        </a:spcAft>
                      </a:pP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a:t>
                      </a:r>
                      <a:r>
                        <a:rPr lang="en-GB" sz="1100" i="0" u="non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babies with skin to skin contact within 1 hour of birth</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spcAft>
                          <a:spcPts val="0"/>
                        </a:spcAft>
                      </a:pPr>
                      <a:r>
                        <a:rPr lang="en-GB" sz="1100" u="non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50206">
                <a:tc vMerge="1">
                  <a:txBody>
                    <a:bodyPr/>
                    <a:lstStyle/>
                    <a:p>
                      <a:endParaRPr lang="en-GB"/>
                    </a:p>
                  </a:txBody>
                  <a:tcPr/>
                </a:tc>
                <a:tc>
                  <a:txBody>
                    <a:bodyPr/>
                    <a:lstStyle/>
                    <a:p>
                      <a:pPr algn="l">
                        <a:spcAft>
                          <a:spcPts val="0"/>
                        </a:spcAft>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 </a:t>
                      </a:r>
                      <a:r>
                        <a:rPr lang="en-GB" sz="1100" i="0" u="non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babies who are given breast </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milk for</a:t>
                      </a:r>
                      <a:r>
                        <a:rPr lang="en-GB" sz="1100" i="0" u="none"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first feed</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GB" sz="1100" u="non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50206">
                <a:tc vMerge="1">
                  <a:txBody>
                    <a:bodyPr/>
                    <a:lstStyle/>
                    <a:p>
                      <a:pPr algn="l">
                        <a:spcAft>
                          <a:spcPts val="0"/>
                        </a:spcAft>
                      </a:pP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Proportion of </a:t>
                      </a:r>
                      <a:r>
                        <a:rPr lang="en-GB" sz="1100" i="0" u="none"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liveborn</a:t>
                      </a:r>
                      <a:r>
                        <a:rPr lang="en-GB" sz="1100" i="0" u="none"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babies who are given breast milk at discharge home</a:t>
                      </a:r>
                      <a:endParaRPr lang="en-GB" sz="1100" i="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spcAft>
                          <a:spcPts val="0"/>
                        </a:spcAft>
                      </a:pP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endParaRPr lang="en-GB" sz="1100" u="none"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70" marR="45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22347913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137" y="1205118"/>
            <a:ext cx="7886700" cy="951612"/>
          </a:xfrm>
        </p:spPr>
        <p:txBody>
          <a:bodyPr/>
          <a:lstStyle/>
          <a:p>
            <a:r>
              <a:rPr lang="en-GB" dirty="0" smtClean="0"/>
              <a:t>Smoking Cessation in Pregnancy</a:t>
            </a:r>
            <a:endParaRPr lang="en-GB" dirty="0"/>
          </a:p>
        </p:txBody>
      </p:sp>
      <p:pic>
        <p:nvPicPr>
          <p:cNvPr id="4" name="Picture 3"/>
          <p:cNvPicPr>
            <a:picLocks noChangeAspect="1"/>
          </p:cNvPicPr>
          <p:nvPr/>
        </p:nvPicPr>
        <p:blipFill>
          <a:blip r:embed="rId2"/>
          <a:stretch>
            <a:fillRect/>
          </a:stretch>
        </p:blipFill>
        <p:spPr>
          <a:xfrm>
            <a:off x="0" y="3731270"/>
            <a:ext cx="9257368" cy="1773353"/>
          </a:xfrm>
          <a:prstGeom prst="rect">
            <a:avLst/>
          </a:prstGeom>
        </p:spPr>
      </p:pic>
      <p:sp>
        <p:nvSpPr>
          <p:cNvPr id="5" name="Content Placeholder 2"/>
          <p:cNvSpPr>
            <a:spLocks noGrp="1"/>
          </p:cNvSpPr>
          <p:nvPr>
            <p:ph idx="1"/>
          </p:nvPr>
        </p:nvSpPr>
        <p:spPr>
          <a:xfrm>
            <a:off x="0" y="2240920"/>
            <a:ext cx="9144000" cy="1406160"/>
          </a:xfrm>
        </p:spPr>
        <p:txBody>
          <a:bodyPr/>
          <a:lstStyle/>
          <a:p>
            <a:pPr marL="0" indent="0">
              <a:buNone/>
            </a:pPr>
            <a:r>
              <a:rPr lang="en-GB" b="1" dirty="0" smtClean="0"/>
              <a:t>What is measured: </a:t>
            </a:r>
            <a:r>
              <a:rPr lang="en-GB" dirty="0"/>
              <a:t>Of women who are recorded as being current smokers at their booking </a:t>
            </a:r>
            <a:r>
              <a:rPr lang="en-GB" dirty="0" smtClean="0"/>
              <a:t>visit, the </a:t>
            </a:r>
            <a:r>
              <a:rPr lang="en-GB" dirty="0"/>
              <a:t>proportion who are no longer smokers by the time of birth.</a:t>
            </a:r>
          </a:p>
          <a:p>
            <a:pPr marL="0" indent="0">
              <a:buNone/>
            </a:pPr>
            <a:endParaRPr lang="en-GB" dirty="0"/>
          </a:p>
        </p:txBody>
      </p:sp>
    </p:spTree>
    <p:extLst>
      <p:ext uri="{BB962C8B-B14F-4D97-AF65-F5344CB8AC3E}">
        <p14:creationId xmlns:p14="http://schemas.microsoft.com/office/powerpoint/2010/main" val="13023606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992" y="1192778"/>
            <a:ext cx="7886700" cy="951612"/>
          </a:xfrm>
        </p:spPr>
        <p:txBody>
          <a:bodyPr/>
          <a:lstStyle/>
          <a:p>
            <a:r>
              <a:rPr lang="en-GB" dirty="0" smtClean="0"/>
              <a:t>Smoking cessation in pregnancy	</a:t>
            </a:r>
            <a:endParaRPr lang="en-GB"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7102"/>
          <a:stretch/>
        </p:blipFill>
        <p:spPr>
          <a:xfrm>
            <a:off x="3972103" y="2292145"/>
            <a:ext cx="5165127" cy="3114043"/>
          </a:xfrm>
          <a:prstGeom prst="rect">
            <a:avLst/>
          </a:prstGeom>
        </p:spPr>
      </p:pic>
      <p:grpSp>
        <p:nvGrpSpPr>
          <p:cNvPr id="9" name="Group 2"/>
          <p:cNvGrpSpPr>
            <a:grpSpLocks/>
          </p:cNvGrpSpPr>
          <p:nvPr/>
        </p:nvGrpSpPr>
        <p:grpSpPr bwMode="auto">
          <a:xfrm>
            <a:off x="0" y="6233828"/>
            <a:ext cx="3590925" cy="317501"/>
            <a:chOff x="106946700" y="113734747"/>
            <a:chExt cx="3590925" cy="317603"/>
          </a:xfrm>
        </p:grpSpPr>
        <p:sp>
          <p:nvSpPr>
            <p:cNvPr id="10" name="Text Box 3"/>
            <p:cNvSpPr txBox="1">
              <a:spLocks noChangeArrowheads="1"/>
            </p:cNvSpPr>
            <p:nvPr/>
          </p:nvSpPr>
          <p:spPr bwMode="auto">
            <a:xfrm>
              <a:off x="106946700" y="113734747"/>
              <a:ext cx="3590925" cy="3176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0000"/>
                  </a:solidFill>
                  <a:effectLst/>
                  <a:latin typeface="Calibri" panose="020F0502020204030204" pitchFamily="34" charset="0"/>
                </a:rPr>
                <a:t>              England (trusts)	         Wales (health boards)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0000"/>
                  </a:solidFill>
                  <a:effectLst/>
                  <a:latin typeface="Calibri" panose="020F0502020204030204" pitchFamily="34" charset="0"/>
                </a:rPr>
                <a:t>           	      	              </a:t>
              </a:r>
              <a:br>
                <a:rPr kumimoji="0" lang="en-GB" sz="1100" b="0" i="0" u="none" strike="noStrike" cap="none" normalizeH="0" baseline="0" dirty="0" smtClean="0">
                  <a:ln>
                    <a:noFill/>
                  </a:ln>
                  <a:solidFill>
                    <a:srgbClr val="000000"/>
                  </a:solidFill>
                  <a:effectLst/>
                  <a:latin typeface="Calibri" panose="020F0502020204030204" pitchFamily="34" charset="0"/>
                </a:rPr>
              </a:br>
              <a:r>
                <a:rPr kumimoji="0" lang="en-GB" sz="1100" b="0" i="0" u="none" strike="noStrike" cap="none" normalizeH="0" baseline="0" dirty="0" smtClean="0">
                  <a:ln>
                    <a:noFill/>
                  </a:ln>
                  <a:solidFill>
                    <a:srgbClr val="000000"/>
                  </a:solidFill>
                  <a:effectLst/>
                  <a:latin typeface="Calibri" panose="020F0502020204030204" pitchFamily="34" charset="0"/>
                </a:rPr>
                <a:t>          					             </a:t>
              </a:r>
              <a:br>
                <a:rPr kumimoji="0" lang="en-GB" sz="1100" b="0" i="0" u="none" strike="noStrike" cap="none" normalizeH="0" baseline="0" dirty="0" smtClean="0">
                  <a:ln>
                    <a:noFill/>
                  </a:ln>
                  <a:solidFill>
                    <a:srgbClr val="000000"/>
                  </a:solidFill>
                  <a:effectLst/>
                  <a:latin typeface="Calibri" panose="020F0502020204030204" pitchFamily="34" charset="0"/>
                </a:rPr>
              </a:br>
              <a:r>
                <a:rPr kumimoji="0" lang="en-GB" sz="1100" b="0" i="0" u="none" strike="noStrike" cap="none" normalizeH="0" baseline="0" dirty="0" smtClean="0">
                  <a:ln>
                    <a:noFill/>
                  </a:ln>
                  <a:solidFill>
                    <a:srgbClr val="000000"/>
                  </a:solidFill>
                  <a:effectLst/>
                  <a:latin typeface="Calibri" panose="020F0502020204030204" pitchFamily="34"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Oval 4"/>
            <p:cNvSpPr>
              <a:spLocks noChangeArrowheads="1"/>
            </p:cNvSpPr>
            <p:nvPr/>
          </p:nvSpPr>
          <p:spPr bwMode="auto">
            <a:xfrm>
              <a:off x="109018950" y="113837112"/>
              <a:ext cx="72000" cy="72000"/>
            </a:xfrm>
            <a:prstGeom prst="ellipse">
              <a:avLst/>
            </a:prstGeom>
            <a:solidFill>
              <a:srgbClr val="D2B5E8"/>
            </a:solidFill>
            <a:ln w="9525" algn="ctr">
              <a:solidFill>
                <a:srgbClr val="D2B5E8"/>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2" name="Oval 5"/>
            <p:cNvSpPr>
              <a:spLocks noChangeArrowheads="1"/>
            </p:cNvSpPr>
            <p:nvPr/>
          </p:nvSpPr>
          <p:spPr bwMode="auto">
            <a:xfrm>
              <a:off x="107210175" y="113837112"/>
              <a:ext cx="72000" cy="72000"/>
            </a:xfrm>
            <a:prstGeom prst="ellipse">
              <a:avLst/>
            </a:prstGeom>
            <a:solidFill>
              <a:srgbClr val="0464A5"/>
            </a:solidFill>
            <a:ln w="9525" algn="ctr">
              <a:solidFill>
                <a:srgbClr val="0464A5"/>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sp>
        <p:nvSpPr>
          <p:cNvPr id="3" name="Content Placeholder 2"/>
          <p:cNvSpPr>
            <a:spLocks noGrp="1"/>
          </p:cNvSpPr>
          <p:nvPr>
            <p:ph idx="1"/>
          </p:nvPr>
        </p:nvSpPr>
        <p:spPr>
          <a:xfrm>
            <a:off x="0" y="2466593"/>
            <a:ext cx="4145056" cy="3592788"/>
          </a:xfrm>
        </p:spPr>
        <p:txBody>
          <a:bodyPr>
            <a:normAutofit/>
          </a:bodyPr>
          <a:lstStyle/>
          <a:p>
            <a:pPr marL="0" indent="0">
              <a:buNone/>
            </a:pPr>
            <a:r>
              <a:rPr lang="en-GB" b="1" dirty="0" smtClean="0"/>
              <a:t>Of </a:t>
            </a:r>
            <a:r>
              <a:rPr lang="en-GB" dirty="0" smtClean="0"/>
              <a:t>women </a:t>
            </a:r>
            <a:r>
              <a:rPr lang="en-GB" dirty="0"/>
              <a:t>who are recorded as being current smokers at their booking </a:t>
            </a:r>
            <a:r>
              <a:rPr lang="en-GB" dirty="0" smtClean="0"/>
              <a:t>visit</a:t>
            </a:r>
          </a:p>
          <a:p>
            <a:pPr marL="0" indent="0">
              <a:buNone/>
            </a:pPr>
            <a:r>
              <a:rPr lang="en-GB" dirty="0" smtClean="0"/>
              <a:t>the </a:t>
            </a:r>
            <a:r>
              <a:rPr lang="en-GB" dirty="0"/>
              <a:t>proportion who are </a:t>
            </a:r>
            <a:r>
              <a:rPr lang="en-GB" b="1" dirty="0"/>
              <a:t>no longer smokers</a:t>
            </a:r>
            <a:r>
              <a:rPr lang="en-GB" dirty="0"/>
              <a:t> by the time of birth</a:t>
            </a:r>
            <a:r>
              <a:rPr lang="en-GB" dirty="0" smtClean="0"/>
              <a:t>.</a:t>
            </a:r>
          </a:p>
          <a:p>
            <a:pPr marL="0" indent="0">
              <a:buNone/>
            </a:pPr>
            <a:endParaRPr lang="en-GB" dirty="0"/>
          </a:p>
        </p:txBody>
      </p:sp>
    </p:spTree>
    <p:extLst>
      <p:ext uri="{BB962C8B-B14F-4D97-AF65-F5344CB8AC3E}">
        <p14:creationId xmlns:p14="http://schemas.microsoft.com/office/powerpoint/2010/main" val="27997916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Induction of labour</a:t>
            </a:r>
            <a:endParaRPr lang="en-GB" dirty="0"/>
          </a:p>
        </p:txBody>
      </p:sp>
      <p:sp>
        <p:nvSpPr>
          <p:cNvPr id="3" name="Content Placeholder 2"/>
          <p:cNvSpPr>
            <a:spLocks noGrp="1"/>
          </p:cNvSpPr>
          <p:nvPr>
            <p:ph idx="1"/>
          </p:nvPr>
        </p:nvSpPr>
        <p:spPr>
          <a:xfrm>
            <a:off x="0" y="2240920"/>
            <a:ext cx="9144000" cy="1406160"/>
          </a:xfrm>
        </p:spPr>
        <p:txBody>
          <a:bodyPr/>
          <a:lstStyle/>
          <a:p>
            <a:pPr marL="0" indent="0">
              <a:buNone/>
            </a:pPr>
            <a:r>
              <a:rPr lang="en-GB" b="1" dirty="0" smtClean="0"/>
              <a:t>What is measured: </a:t>
            </a:r>
            <a:r>
              <a:rPr lang="en-GB" dirty="0"/>
              <a:t>The proportion of women with a singleton baby in the cephalic position between 37+0 and 42+6 weeks of gestation, whose birth commenced with an induction of labour.</a:t>
            </a:r>
          </a:p>
          <a:p>
            <a:pPr marL="0" indent="0">
              <a:buNone/>
            </a:pPr>
            <a:endParaRPr lang="en-GB" dirty="0"/>
          </a:p>
        </p:txBody>
      </p:sp>
      <p:pic>
        <p:nvPicPr>
          <p:cNvPr id="6" name="Picture 5"/>
          <p:cNvPicPr>
            <a:picLocks noChangeAspect="1"/>
          </p:cNvPicPr>
          <p:nvPr/>
        </p:nvPicPr>
        <p:blipFill>
          <a:blip r:embed="rId2"/>
          <a:stretch>
            <a:fillRect/>
          </a:stretch>
        </p:blipFill>
        <p:spPr>
          <a:xfrm>
            <a:off x="0" y="3568786"/>
            <a:ext cx="9266789" cy="1684871"/>
          </a:xfrm>
          <a:prstGeom prst="rect">
            <a:avLst/>
          </a:prstGeom>
        </p:spPr>
      </p:pic>
    </p:spTree>
    <p:extLst>
      <p:ext uri="{BB962C8B-B14F-4D97-AF65-F5344CB8AC3E}">
        <p14:creationId xmlns:p14="http://schemas.microsoft.com/office/powerpoint/2010/main" val="19812250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Induction of labour</a:t>
            </a:r>
            <a:endParaRPr lang="en-GB" dirty="0"/>
          </a:p>
        </p:txBody>
      </p:sp>
      <p:sp>
        <p:nvSpPr>
          <p:cNvPr id="3" name="Content Placeholder 2"/>
          <p:cNvSpPr>
            <a:spLocks noGrp="1"/>
          </p:cNvSpPr>
          <p:nvPr>
            <p:ph idx="1"/>
          </p:nvPr>
        </p:nvSpPr>
        <p:spPr>
          <a:xfrm>
            <a:off x="90153" y="2478858"/>
            <a:ext cx="3738840" cy="3205139"/>
          </a:xfrm>
        </p:spPr>
        <p:txBody>
          <a:bodyPr>
            <a:normAutofit/>
          </a:bodyPr>
          <a:lstStyle/>
          <a:p>
            <a:pPr marL="0" indent="0">
              <a:buNone/>
            </a:pPr>
            <a:r>
              <a:rPr lang="en-GB" b="1" dirty="0" smtClean="0"/>
              <a:t>Of women </a:t>
            </a:r>
            <a:r>
              <a:rPr lang="en-GB" dirty="0" smtClean="0"/>
              <a:t>with </a:t>
            </a:r>
            <a:r>
              <a:rPr lang="en-GB" dirty="0"/>
              <a:t>a singleton baby in the cephalic position between 37+0 and 42+6 weeks of </a:t>
            </a:r>
            <a:r>
              <a:rPr lang="en-GB" dirty="0" smtClean="0"/>
              <a:t>gestation</a:t>
            </a:r>
          </a:p>
          <a:p>
            <a:pPr marL="0" indent="0">
              <a:buNone/>
            </a:pPr>
            <a:r>
              <a:rPr lang="en-GB" dirty="0" smtClean="0"/>
              <a:t>The proportion </a:t>
            </a:r>
            <a:r>
              <a:rPr lang="en-GB" dirty="0"/>
              <a:t>whose birth commenced with an </a:t>
            </a:r>
            <a:r>
              <a:rPr lang="en-GB" b="1" dirty="0"/>
              <a:t>induction</a:t>
            </a:r>
            <a:r>
              <a:rPr lang="en-GB" dirty="0"/>
              <a:t> of labour.</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993" y="2240920"/>
            <a:ext cx="5291875" cy="384863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3" y="6089557"/>
            <a:ext cx="5315007" cy="661268"/>
          </a:xfrm>
          <a:prstGeom prst="rect">
            <a:avLst/>
          </a:prstGeom>
        </p:spPr>
      </p:pic>
    </p:spTree>
    <p:extLst>
      <p:ext uri="{BB962C8B-B14F-4D97-AF65-F5344CB8AC3E}">
        <p14:creationId xmlns:p14="http://schemas.microsoft.com/office/powerpoint/2010/main" val="32787739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 y="6089557"/>
            <a:ext cx="5315007" cy="661268"/>
          </a:xfrm>
          <a:prstGeom prst="rect">
            <a:avLst/>
          </a:prstGeom>
        </p:spPr>
      </p:pic>
      <p:pic>
        <p:nvPicPr>
          <p:cNvPr id="6" name="Picture 5"/>
          <p:cNvPicPr>
            <a:picLocks noChangeAspect="1"/>
          </p:cNvPicPr>
          <p:nvPr/>
        </p:nvPicPr>
        <p:blipFill>
          <a:blip r:embed="rId3"/>
          <a:stretch>
            <a:fillRect/>
          </a:stretch>
        </p:blipFill>
        <p:spPr>
          <a:xfrm>
            <a:off x="-225204" y="2307652"/>
            <a:ext cx="9677757" cy="2035748"/>
          </a:xfrm>
          <a:prstGeom prst="rect">
            <a:avLst/>
          </a:prstGeom>
        </p:spPr>
      </p:pic>
      <p:cxnSp>
        <p:nvCxnSpPr>
          <p:cNvPr id="10" name="Straight Arrow Connector 9"/>
          <p:cNvCxnSpPr/>
          <p:nvPr/>
        </p:nvCxnSpPr>
        <p:spPr>
          <a:xfrm flipH="1">
            <a:off x="2107096" y="4343400"/>
            <a:ext cx="1570382"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98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Induction of labour</a:t>
            </a:r>
            <a:endParaRPr lang="en-GB" dirty="0"/>
          </a:p>
        </p:txBody>
      </p:sp>
      <p:sp>
        <p:nvSpPr>
          <p:cNvPr id="3" name="Content Placeholder 2"/>
          <p:cNvSpPr>
            <a:spLocks noGrp="1"/>
          </p:cNvSpPr>
          <p:nvPr>
            <p:ph idx="1"/>
          </p:nvPr>
        </p:nvSpPr>
        <p:spPr>
          <a:xfrm>
            <a:off x="90153" y="2478858"/>
            <a:ext cx="3738840" cy="3205139"/>
          </a:xfrm>
        </p:spPr>
        <p:txBody>
          <a:bodyPr>
            <a:normAutofit/>
          </a:bodyPr>
          <a:lstStyle/>
          <a:p>
            <a:pPr marL="0" indent="0">
              <a:buNone/>
            </a:pPr>
            <a:r>
              <a:rPr lang="en-GB" b="1" dirty="0" smtClean="0"/>
              <a:t>Of women </a:t>
            </a:r>
            <a:r>
              <a:rPr lang="en-GB" dirty="0" smtClean="0"/>
              <a:t>with </a:t>
            </a:r>
            <a:r>
              <a:rPr lang="en-GB" dirty="0"/>
              <a:t>a singleton baby in the cephalic position between 37+0 and 42+6 weeks of </a:t>
            </a:r>
            <a:r>
              <a:rPr lang="en-GB" dirty="0" smtClean="0"/>
              <a:t>gestation</a:t>
            </a:r>
          </a:p>
          <a:p>
            <a:pPr marL="0" indent="0">
              <a:buNone/>
            </a:pPr>
            <a:r>
              <a:rPr lang="en-GB" dirty="0" smtClean="0"/>
              <a:t>The proportion </a:t>
            </a:r>
            <a:r>
              <a:rPr lang="en-GB" dirty="0"/>
              <a:t>whose birth commenced with an </a:t>
            </a:r>
            <a:r>
              <a:rPr lang="en-GB" b="1" dirty="0"/>
              <a:t>induction</a:t>
            </a:r>
            <a:r>
              <a:rPr lang="en-GB" dirty="0"/>
              <a:t> of labour.</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993" y="2240920"/>
            <a:ext cx="5291875" cy="384863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3" y="6089557"/>
            <a:ext cx="5315007" cy="661268"/>
          </a:xfrm>
          <a:prstGeom prst="rect">
            <a:avLst/>
          </a:prstGeom>
        </p:spPr>
      </p:pic>
    </p:spTree>
    <p:extLst>
      <p:ext uri="{BB962C8B-B14F-4D97-AF65-F5344CB8AC3E}">
        <p14:creationId xmlns:p14="http://schemas.microsoft.com/office/powerpoint/2010/main" val="26544233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289308"/>
            <a:ext cx="8359431" cy="951612"/>
          </a:xfrm>
        </p:spPr>
        <p:txBody>
          <a:bodyPr>
            <a:normAutofit fontScale="90000"/>
          </a:bodyPr>
          <a:lstStyle/>
          <a:p>
            <a:r>
              <a:rPr lang="en-GB" dirty="0" smtClean="0"/>
              <a:t>Elective deliveries (inductions and caesarean sections) performed before 39+0 without clinical indication</a:t>
            </a:r>
            <a:endParaRPr lang="en-GB" dirty="0"/>
          </a:p>
        </p:txBody>
      </p:sp>
      <p:sp>
        <p:nvSpPr>
          <p:cNvPr id="3" name="Content Placeholder 2"/>
          <p:cNvSpPr>
            <a:spLocks noGrp="1"/>
          </p:cNvSpPr>
          <p:nvPr>
            <p:ph idx="1"/>
          </p:nvPr>
        </p:nvSpPr>
        <p:spPr>
          <a:xfrm>
            <a:off x="0" y="2240920"/>
            <a:ext cx="9144000" cy="1406160"/>
          </a:xfrm>
        </p:spPr>
        <p:txBody>
          <a:bodyPr>
            <a:noAutofit/>
          </a:bodyPr>
          <a:lstStyle/>
          <a:p>
            <a:pPr marL="0" indent="0">
              <a:buNone/>
            </a:pPr>
            <a:r>
              <a:rPr lang="en-GB" b="1" dirty="0" smtClean="0"/>
              <a:t>What is measured: </a:t>
            </a:r>
            <a:r>
              <a:rPr lang="en-GB" dirty="0"/>
              <a:t>Of women who give birth either by elective caesarean section or induced labour to a singleton baby between 37+0 and 38+6 weeks of gestation, the proportion for whom there was no </a:t>
            </a:r>
            <a:r>
              <a:rPr lang="en-GB" dirty="0" smtClean="0"/>
              <a:t>documented clinical </a:t>
            </a:r>
            <a:r>
              <a:rPr lang="en-GB" dirty="0"/>
              <a:t>indication for this. </a:t>
            </a:r>
          </a:p>
          <a:p>
            <a:pPr marL="0" indent="0">
              <a:buNone/>
            </a:pPr>
            <a:endParaRPr lang="en-GB" dirty="0"/>
          </a:p>
        </p:txBody>
      </p:sp>
      <p:pic>
        <p:nvPicPr>
          <p:cNvPr id="5" name="Picture 4"/>
          <p:cNvPicPr>
            <a:picLocks noChangeAspect="1"/>
          </p:cNvPicPr>
          <p:nvPr/>
        </p:nvPicPr>
        <p:blipFill>
          <a:blip r:embed="rId3"/>
          <a:stretch>
            <a:fillRect/>
          </a:stretch>
        </p:blipFill>
        <p:spPr>
          <a:xfrm>
            <a:off x="101876" y="4062917"/>
            <a:ext cx="8886204" cy="1071549"/>
          </a:xfrm>
          <a:prstGeom prst="rect">
            <a:avLst/>
          </a:prstGeom>
        </p:spPr>
      </p:pic>
    </p:spTree>
    <p:extLst>
      <p:ext uri="{BB962C8B-B14F-4D97-AF65-F5344CB8AC3E}">
        <p14:creationId xmlns:p14="http://schemas.microsoft.com/office/powerpoint/2010/main" val="3404444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98374" y="1342096"/>
            <a:ext cx="6234941" cy="5515904"/>
          </a:xfrm>
          <a:prstGeom prst="rect">
            <a:avLst/>
          </a:prstGeom>
        </p:spPr>
      </p:pic>
    </p:spTree>
    <p:extLst>
      <p:ext uri="{BB962C8B-B14F-4D97-AF65-F5344CB8AC3E}">
        <p14:creationId xmlns:p14="http://schemas.microsoft.com/office/powerpoint/2010/main" val="22116405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12251"/>
            <a:ext cx="3738840" cy="3205139"/>
          </a:xfrm>
        </p:spPr>
        <p:txBody>
          <a:bodyPr>
            <a:normAutofit fontScale="92500"/>
          </a:bodyPr>
          <a:lstStyle/>
          <a:p>
            <a:pPr marL="0" indent="0">
              <a:buNone/>
            </a:pPr>
            <a:r>
              <a:rPr lang="en-GB" b="1" dirty="0" smtClean="0"/>
              <a:t>Of </a:t>
            </a:r>
            <a:r>
              <a:rPr lang="en-GB" b="1" dirty="0"/>
              <a:t>women </a:t>
            </a:r>
            <a:r>
              <a:rPr lang="en-GB" dirty="0"/>
              <a:t>who give birth either by elective caesarean section or induced labour to a singleton baby between 37+0 and 38+6 weeks of </a:t>
            </a:r>
            <a:r>
              <a:rPr lang="en-GB" dirty="0" smtClean="0"/>
              <a:t>gestation</a:t>
            </a:r>
          </a:p>
          <a:p>
            <a:pPr marL="0" indent="0">
              <a:buNone/>
            </a:pPr>
            <a:r>
              <a:rPr lang="en-GB" dirty="0"/>
              <a:t>T</a:t>
            </a:r>
            <a:r>
              <a:rPr lang="en-GB" dirty="0" smtClean="0"/>
              <a:t>he </a:t>
            </a:r>
            <a:r>
              <a:rPr lang="en-GB" dirty="0"/>
              <a:t>proportion for whom there was </a:t>
            </a:r>
            <a:r>
              <a:rPr lang="en-GB" b="1" dirty="0"/>
              <a:t>no </a:t>
            </a:r>
            <a:r>
              <a:rPr lang="en-GB" b="1" dirty="0" smtClean="0"/>
              <a:t>documented </a:t>
            </a:r>
            <a:r>
              <a:rPr lang="en-GB" b="1" dirty="0"/>
              <a:t>clinical indication</a:t>
            </a:r>
            <a:r>
              <a:rPr lang="en-GB" dirty="0"/>
              <a:t> for this. </a:t>
            </a:r>
          </a:p>
          <a:p>
            <a:pPr marL="0" indent="0">
              <a:buNone/>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922" y="2187698"/>
            <a:ext cx="5527077" cy="401969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3" y="6089557"/>
            <a:ext cx="5315007" cy="661268"/>
          </a:xfrm>
          <a:prstGeom prst="rect">
            <a:avLst/>
          </a:prstGeom>
        </p:spPr>
      </p:pic>
      <p:sp>
        <p:nvSpPr>
          <p:cNvPr id="8" name="Title 1"/>
          <p:cNvSpPr>
            <a:spLocks noGrp="1"/>
          </p:cNvSpPr>
          <p:nvPr>
            <p:ph type="title"/>
          </p:nvPr>
        </p:nvSpPr>
        <p:spPr>
          <a:xfrm>
            <a:off x="636104" y="1560639"/>
            <a:ext cx="8627165" cy="951612"/>
          </a:xfrm>
        </p:spPr>
        <p:txBody>
          <a:bodyPr>
            <a:normAutofit fontScale="90000"/>
          </a:bodyPr>
          <a:lstStyle/>
          <a:p>
            <a:r>
              <a:rPr lang="en-GB" dirty="0" smtClean="0"/>
              <a:t>Elective deliveries (induction or caesarean section) performed before 39+0 without documented clinical indication</a:t>
            </a:r>
            <a:endParaRPr lang="en-GB" dirty="0"/>
          </a:p>
        </p:txBody>
      </p:sp>
    </p:spTree>
    <p:extLst>
      <p:ext uri="{BB962C8B-B14F-4D97-AF65-F5344CB8AC3E}">
        <p14:creationId xmlns:p14="http://schemas.microsoft.com/office/powerpoint/2010/main" val="1575055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98696" y="5103853"/>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Project Team</a:t>
            </a:r>
            <a:endParaRPr lang="en-GB" dirty="0"/>
          </a:p>
        </p:txBody>
      </p:sp>
      <p:sp>
        <p:nvSpPr>
          <p:cNvPr id="6" name="Rounded Rectangle 5"/>
          <p:cNvSpPr/>
          <p:nvPr/>
        </p:nvSpPr>
        <p:spPr>
          <a:xfrm>
            <a:off x="1133581" y="5103852"/>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Clinical Reference Group</a:t>
            </a:r>
            <a:endParaRPr lang="en-GB" dirty="0"/>
          </a:p>
        </p:txBody>
      </p:sp>
      <p:sp>
        <p:nvSpPr>
          <p:cNvPr id="7" name="Rounded Rectangle 6"/>
          <p:cNvSpPr/>
          <p:nvPr/>
        </p:nvSpPr>
        <p:spPr>
          <a:xfrm>
            <a:off x="6263811" y="5103853"/>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Women and Families Involvement Group</a:t>
            </a:r>
            <a:endParaRPr lang="en-GB" dirty="0"/>
          </a:p>
        </p:txBody>
      </p:sp>
      <p:cxnSp>
        <p:nvCxnSpPr>
          <p:cNvPr id="9" name="Straight Arrow Connector 8"/>
          <p:cNvCxnSpPr>
            <a:endCxn id="5" idx="1"/>
          </p:cNvCxnSpPr>
          <p:nvPr/>
        </p:nvCxnSpPr>
        <p:spPr>
          <a:xfrm>
            <a:off x="2880188" y="5797357"/>
            <a:ext cx="81850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5" idx="3"/>
          </p:cNvCxnSpPr>
          <p:nvPr/>
        </p:nvCxnSpPr>
        <p:spPr>
          <a:xfrm flipH="1">
            <a:off x="5445303" y="5797357"/>
            <a:ext cx="81850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698694" y="3255875"/>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Project </a:t>
            </a:r>
            <a:r>
              <a:rPr lang="en-GB" dirty="0"/>
              <a:t>B</a:t>
            </a:r>
            <a:r>
              <a:rPr lang="en-GB" dirty="0" smtClean="0"/>
              <a:t>oard</a:t>
            </a:r>
            <a:endParaRPr lang="en-GB" dirty="0"/>
          </a:p>
        </p:txBody>
      </p:sp>
      <p:sp>
        <p:nvSpPr>
          <p:cNvPr id="30" name="Rounded Rectangle 29"/>
          <p:cNvSpPr/>
          <p:nvPr/>
        </p:nvSpPr>
        <p:spPr>
          <a:xfrm>
            <a:off x="3698694" y="1407897"/>
            <a:ext cx="1746607" cy="1387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Independent Advisory Group</a:t>
            </a:r>
            <a:endParaRPr lang="en-GB" dirty="0"/>
          </a:p>
        </p:txBody>
      </p:sp>
      <p:cxnSp>
        <p:nvCxnSpPr>
          <p:cNvPr id="4" name="Straight Arrow Connector 3"/>
          <p:cNvCxnSpPr>
            <a:stCxn id="5" idx="0"/>
            <a:endCxn id="29" idx="2"/>
          </p:cNvCxnSpPr>
          <p:nvPr/>
        </p:nvCxnSpPr>
        <p:spPr>
          <a:xfrm flipH="1" flipV="1">
            <a:off x="4571998" y="4642886"/>
            <a:ext cx="2" cy="460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9" idx="0"/>
            <a:endCxn id="30" idx="2"/>
          </p:cNvCxnSpPr>
          <p:nvPr/>
        </p:nvCxnSpPr>
        <p:spPr>
          <a:xfrm flipV="1">
            <a:off x="4571998" y="2794908"/>
            <a:ext cx="0" cy="460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3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Babies born small </a:t>
            </a:r>
            <a:endParaRPr lang="en-GB" dirty="0"/>
          </a:p>
        </p:txBody>
      </p:sp>
      <p:sp>
        <p:nvSpPr>
          <p:cNvPr id="3" name="Content Placeholder 2"/>
          <p:cNvSpPr>
            <a:spLocks noGrp="1"/>
          </p:cNvSpPr>
          <p:nvPr>
            <p:ph idx="1"/>
          </p:nvPr>
        </p:nvSpPr>
        <p:spPr>
          <a:xfrm>
            <a:off x="0" y="2240920"/>
            <a:ext cx="9144000" cy="1406160"/>
          </a:xfrm>
        </p:spPr>
        <p:txBody>
          <a:bodyPr>
            <a:noAutofit/>
          </a:bodyPr>
          <a:lstStyle/>
          <a:p>
            <a:pPr marL="0" indent="0">
              <a:buNone/>
            </a:pPr>
            <a:r>
              <a:rPr lang="en-GB" b="1" dirty="0" smtClean="0"/>
              <a:t>What is measured: </a:t>
            </a:r>
            <a:r>
              <a:rPr lang="en-GB" dirty="0"/>
              <a:t>Of term babies born small for gestational age (defined as less than the 10</a:t>
            </a:r>
            <a:r>
              <a:rPr lang="en-GB" baseline="30000" dirty="0"/>
              <a:t>th</a:t>
            </a:r>
            <a:r>
              <a:rPr lang="en-GB" dirty="0"/>
              <a:t> birthweight centile using UK 1990 </a:t>
            </a:r>
            <a:r>
              <a:rPr lang="en-GB" dirty="0" smtClean="0"/>
              <a:t>charts), </a:t>
            </a:r>
            <a:r>
              <a:rPr lang="en-GB" dirty="0"/>
              <a:t>the proportion that are born after their estimated due date.</a:t>
            </a:r>
          </a:p>
          <a:p>
            <a:pPr marL="0" indent="0">
              <a:buNone/>
            </a:pPr>
            <a:endParaRPr lang="en-GB" dirty="0"/>
          </a:p>
        </p:txBody>
      </p:sp>
      <p:pic>
        <p:nvPicPr>
          <p:cNvPr id="4" name="Picture 3"/>
          <p:cNvPicPr>
            <a:picLocks noChangeAspect="1"/>
          </p:cNvPicPr>
          <p:nvPr/>
        </p:nvPicPr>
        <p:blipFill>
          <a:blip r:embed="rId3"/>
          <a:stretch>
            <a:fillRect/>
          </a:stretch>
        </p:blipFill>
        <p:spPr>
          <a:xfrm>
            <a:off x="0" y="3486485"/>
            <a:ext cx="9256436" cy="2224414"/>
          </a:xfrm>
          <a:prstGeom prst="rect">
            <a:avLst/>
          </a:prstGeom>
        </p:spPr>
      </p:pic>
    </p:spTree>
    <p:extLst>
      <p:ext uri="{BB962C8B-B14F-4D97-AF65-F5344CB8AC3E}">
        <p14:creationId xmlns:p14="http://schemas.microsoft.com/office/powerpoint/2010/main" val="1190843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Babies </a:t>
            </a:r>
            <a:r>
              <a:rPr lang="en-GB" dirty="0"/>
              <a:t>born small </a:t>
            </a:r>
          </a:p>
        </p:txBody>
      </p:sp>
      <p:sp>
        <p:nvSpPr>
          <p:cNvPr id="3" name="Content Placeholder 2"/>
          <p:cNvSpPr>
            <a:spLocks noGrp="1"/>
          </p:cNvSpPr>
          <p:nvPr>
            <p:ph idx="1"/>
          </p:nvPr>
        </p:nvSpPr>
        <p:spPr>
          <a:xfrm>
            <a:off x="1" y="2240919"/>
            <a:ext cx="3738840" cy="3205139"/>
          </a:xfrm>
        </p:spPr>
        <p:txBody>
          <a:bodyPr>
            <a:normAutofit/>
          </a:bodyPr>
          <a:lstStyle/>
          <a:p>
            <a:pPr marL="0" indent="0">
              <a:buNone/>
            </a:pPr>
            <a:r>
              <a:rPr lang="en-GB" b="1" dirty="0" smtClean="0"/>
              <a:t>Of </a:t>
            </a:r>
            <a:r>
              <a:rPr lang="en-GB" b="1" dirty="0"/>
              <a:t>term babies born small </a:t>
            </a:r>
            <a:r>
              <a:rPr lang="en-GB" dirty="0"/>
              <a:t>for gestational age (defined as less than the 10</a:t>
            </a:r>
            <a:r>
              <a:rPr lang="en-GB" baseline="30000" dirty="0"/>
              <a:t>th</a:t>
            </a:r>
            <a:r>
              <a:rPr lang="en-GB" dirty="0"/>
              <a:t> birthweight centile using UK 1990 </a:t>
            </a:r>
            <a:r>
              <a:rPr lang="en-GB" dirty="0" smtClean="0"/>
              <a:t>charts)</a:t>
            </a:r>
          </a:p>
          <a:p>
            <a:pPr marL="0" indent="0">
              <a:buNone/>
            </a:pPr>
            <a:r>
              <a:rPr lang="en-GB" dirty="0"/>
              <a:t>T</a:t>
            </a:r>
            <a:r>
              <a:rPr lang="en-GB" dirty="0" smtClean="0"/>
              <a:t>he </a:t>
            </a:r>
            <a:r>
              <a:rPr lang="en-GB" dirty="0"/>
              <a:t>proportion that are </a:t>
            </a:r>
            <a:r>
              <a:rPr lang="en-GB" b="1" dirty="0"/>
              <a:t>born after their estimated due date</a:t>
            </a:r>
            <a:r>
              <a:rPr lang="en-GB" dirty="0"/>
              <a:t>.</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084" y="2240919"/>
            <a:ext cx="5318036" cy="38676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3" y="6089557"/>
            <a:ext cx="5315007" cy="661268"/>
          </a:xfrm>
          <a:prstGeom prst="rect">
            <a:avLst/>
          </a:prstGeom>
        </p:spPr>
      </p:pic>
    </p:spTree>
    <p:extLst>
      <p:ext uri="{BB962C8B-B14F-4D97-AF65-F5344CB8AC3E}">
        <p14:creationId xmlns:p14="http://schemas.microsoft.com/office/powerpoint/2010/main" val="31312263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Modes of birth</a:t>
            </a:r>
            <a:endParaRPr lang="en-GB" dirty="0"/>
          </a:p>
        </p:txBody>
      </p:sp>
      <p:sp>
        <p:nvSpPr>
          <p:cNvPr id="3" name="Content Placeholder 2"/>
          <p:cNvSpPr>
            <a:spLocks noGrp="1"/>
          </p:cNvSpPr>
          <p:nvPr>
            <p:ph idx="1"/>
          </p:nvPr>
        </p:nvSpPr>
        <p:spPr>
          <a:xfrm>
            <a:off x="134471" y="2240920"/>
            <a:ext cx="9144000" cy="1406160"/>
          </a:xfrm>
        </p:spPr>
        <p:txBody>
          <a:bodyPr>
            <a:noAutofit/>
          </a:bodyPr>
          <a:lstStyle/>
          <a:p>
            <a:pPr marL="0" indent="0">
              <a:buNone/>
            </a:pPr>
            <a:r>
              <a:rPr lang="en-GB" b="1" dirty="0" smtClean="0"/>
              <a:t>What is measured: </a:t>
            </a:r>
            <a:r>
              <a:rPr lang="en-GB" dirty="0"/>
              <a:t>Of women who give birth to a singleton baby in the cephalic position between 37+0 and 42+6 weeks of gestation, the proportion with each mode of birth:</a:t>
            </a:r>
          </a:p>
          <a:p>
            <a:pPr lvl="1"/>
            <a:r>
              <a:rPr lang="en-GB" dirty="0"/>
              <a:t>Spontaneous vaginal: vaginal and without the use of instruments</a:t>
            </a:r>
          </a:p>
          <a:p>
            <a:pPr lvl="0"/>
            <a:r>
              <a:rPr lang="en-GB" dirty="0"/>
              <a:t>Instrumental: vaginal with the assistance of instruments</a:t>
            </a:r>
          </a:p>
          <a:p>
            <a:pPr lvl="0"/>
            <a:r>
              <a:rPr lang="en-GB" dirty="0"/>
              <a:t>Caesarean (both elective and emergency)</a:t>
            </a:r>
          </a:p>
          <a:p>
            <a:pPr marL="0" indent="0">
              <a:buNone/>
            </a:pPr>
            <a:endParaRPr lang="en-GB" dirty="0"/>
          </a:p>
        </p:txBody>
      </p:sp>
    </p:spTree>
    <p:extLst>
      <p:ext uri="{BB962C8B-B14F-4D97-AF65-F5344CB8AC3E}">
        <p14:creationId xmlns:p14="http://schemas.microsoft.com/office/powerpoint/2010/main" val="37938220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236" y="1637315"/>
            <a:ext cx="8759893" cy="4413958"/>
          </a:xfrm>
          <a:prstGeom prst="rect">
            <a:avLst/>
          </a:prstGeom>
        </p:spPr>
      </p:pic>
      <p:sp>
        <p:nvSpPr>
          <p:cNvPr id="3" name="Rectangle 2"/>
          <p:cNvSpPr/>
          <p:nvPr/>
        </p:nvSpPr>
        <p:spPr>
          <a:xfrm>
            <a:off x="145473" y="4281054"/>
            <a:ext cx="8811491" cy="2348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501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Modes of birth: spontaneous vaginal birth</a:t>
            </a:r>
            <a:endParaRPr lang="en-GB" dirty="0"/>
          </a:p>
        </p:txBody>
      </p:sp>
      <p:sp>
        <p:nvSpPr>
          <p:cNvPr id="3" name="Content Placeholder 2"/>
          <p:cNvSpPr>
            <a:spLocks noGrp="1"/>
          </p:cNvSpPr>
          <p:nvPr>
            <p:ph idx="1"/>
          </p:nvPr>
        </p:nvSpPr>
        <p:spPr>
          <a:xfrm>
            <a:off x="134471" y="2240920"/>
            <a:ext cx="3084139" cy="1406160"/>
          </a:xfrm>
        </p:spPr>
        <p:txBody>
          <a:bodyPr>
            <a:noAutofit/>
          </a:bodyPr>
          <a:lstStyle/>
          <a:p>
            <a:pPr marL="0" indent="0">
              <a:buNone/>
            </a:pPr>
            <a:r>
              <a:rPr lang="en-GB" b="1" dirty="0" smtClean="0"/>
              <a:t>Of </a:t>
            </a:r>
            <a:r>
              <a:rPr lang="en-GB" b="1" dirty="0"/>
              <a:t>women </a:t>
            </a:r>
            <a:r>
              <a:rPr lang="en-GB" dirty="0"/>
              <a:t>who give birth to a singleton baby in the cephalic position between 37+0 and 42+6 weeks of </a:t>
            </a:r>
            <a:r>
              <a:rPr lang="en-GB" dirty="0" smtClean="0"/>
              <a:t>gestation</a:t>
            </a:r>
          </a:p>
          <a:p>
            <a:pPr marL="0" indent="0">
              <a:buNone/>
            </a:pPr>
            <a:r>
              <a:rPr lang="en-GB" dirty="0"/>
              <a:t>T</a:t>
            </a:r>
            <a:r>
              <a:rPr lang="en-GB" dirty="0" smtClean="0"/>
              <a:t>he </a:t>
            </a:r>
            <a:r>
              <a:rPr lang="en-GB" dirty="0"/>
              <a:t>proportion with </a:t>
            </a:r>
            <a:r>
              <a:rPr lang="en-GB" b="1" dirty="0" smtClean="0"/>
              <a:t>spontaneous vaginal birth</a:t>
            </a:r>
            <a:endParaRPr lang="en-GB"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229" y="2240920"/>
            <a:ext cx="5718220" cy="41587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32578635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Modes of birth: instrumental vaginal birth</a:t>
            </a:r>
            <a:endParaRPr lang="en-GB" dirty="0"/>
          </a:p>
        </p:txBody>
      </p:sp>
      <p:sp>
        <p:nvSpPr>
          <p:cNvPr id="3" name="Content Placeholder 2"/>
          <p:cNvSpPr>
            <a:spLocks noGrp="1"/>
          </p:cNvSpPr>
          <p:nvPr>
            <p:ph idx="1"/>
          </p:nvPr>
        </p:nvSpPr>
        <p:spPr>
          <a:xfrm>
            <a:off x="134471" y="2240920"/>
            <a:ext cx="3084139" cy="1406160"/>
          </a:xfrm>
        </p:spPr>
        <p:txBody>
          <a:bodyPr>
            <a:noAutofit/>
          </a:bodyPr>
          <a:lstStyle/>
          <a:p>
            <a:pPr marL="0" indent="0">
              <a:buNone/>
            </a:pPr>
            <a:r>
              <a:rPr lang="en-GB" b="1" dirty="0" smtClean="0"/>
              <a:t>Of </a:t>
            </a:r>
            <a:r>
              <a:rPr lang="en-GB" b="1" dirty="0"/>
              <a:t>women </a:t>
            </a:r>
            <a:r>
              <a:rPr lang="en-GB" dirty="0"/>
              <a:t>who give birth to a singleton baby in the cephalic position between 37+0 and 42+6 weeks of </a:t>
            </a:r>
            <a:r>
              <a:rPr lang="en-GB" dirty="0" smtClean="0"/>
              <a:t>gestation</a:t>
            </a:r>
          </a:p>
          <a:p>
            <a:pPr marL="0" indent="0">
              <a:buNone/>
            </a:pPr>
            <a:r>
              <a:rPr lang="en-GB" dirty="0"/>
              <a:t>T</a:t>
            </a:r>
            <a:r>
              <a:rPr lang="en-GB" dirty="0" smtClean="0"/>
              <a:t>he </a:t>
            </a:r>
            <a:r>
              <a:rPr lang="en-GB" dirty="0"/>
              <a:t>proportion </a:t>
            </a:r>
            <a:r>
              <a:rPr lang="en-GB" dirty="0" smtClean="0"/>
              <a:t>who give birth </a:t>
            </a:r>
            <a:r>
              <a:rPr lang="en-GB" b="1" dirty="0" smtClean="0"/>
              <a:t>vaginally with assistance of instruments</a:t>
            </a:r>
            <a:endParaRPr lang="en-GB"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657" y="2137889"/>
            <a:ext cx="5844022" cy="42501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10759176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8"/>
            <a:ext cx="7886700" cy="951612"/>
          </a:xfrm>
        </p:spPr>
        <p:txBody>
          <a:bodyPr/>
          <a:lstStyle/>
          <a:p>
            <a:r>
              <a:rPr lang="en-GB" dirty="0" smtClean="0"/>
              <a:t>Modes of birth: caesarean birth</a:t>
            </a:r>
            <a:endParaRPr lang="en-GB" dirty="0"/>
          </a:p>
        </p:txBody>
      </p:sp>
      <p:sp>
        <p:nvSpPr>
          <p:cNvPr id="3" name="Content Placeholder 2"/>
          <p:cNvSpPr>
            <a:spLocks noGrp="1"/>
          </p:cNvSpPr>
          <p:nvPr>
            <p:ph idx="1"/>
          </p:nvPr>
        </p:nvSpPr>
        <p:spPr>
          <a:xfrm>
            <a:off x="134471" y="2240920"/>
            <a:ext cx="3084139" cy="1406160"/>
          </a:xfrm>
        </p:spPr>
        <p:txBody>
          <a:bodyPr>
            <a:noAutofit/>
          </a:bodyPr>
          <a:lstStyle/>
          <a:p>
            <a:pPr marL="0" indent="0">
              <a:buNone/>
            </a:pPr>
            <a:r>
              <a:rPr lang="en-GB" b="1" dirty="0" smtClean="0"/>
              <a:t>Of </a:t>
            </a:r>
            <a:r>
              <a:rPr lang="en-GB" b="1" dirty="0"/>
              <a:t>women </a:t>
            </a:r>
            <a:r>
              <a:rPr lang="en-GB" dirty="0"/>
              <a:t>who give birth to a singleton baby in the cephalic position between 37+0 and 42+6 weeks of </a:t>
            </a:r>
            <a:r>
              <a:rPr lang="en-GB" dirty="0" smtClean="0"/>
              <a:t>gestation</a:t>
            </a:r>
          </a:p>
          <a:p>
            <a:pPr marL="0" indent="0">
              <a:buNone/>
            </a:pPr>
            <a:r>
              <a:rPr lang="en-GB" dirty="0" smtClean="0"/>
              <a:t>The </a:t>
            </a:r>
            <a:r>
              <a:rPr lang="en-GB" dirty="0"/>
              <a:t>proportion </a:t>
            </a:r>
            <a:r>
              <a:rPr lang="en-GB" dirty="0" smtClean="0"/>
              <a:t>who give birth by </a:t>
            </a:r>
            <a:r>
              <a:rPr lang="en-GB" b="1" dirty="0" smtClean="0"/>
              <a:t>caesarean</a:t>
            </a:r>
            <a:endParaRPr lang="en-GB"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060" y="2240920"/>
            <a:ext cx="5439241" cy="39558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13494888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7"/>
            <a:ext cx="7886700" cy="951612"/>
          </a:xfrm>
        </p:spPr>
        <p:txBody>
          <a:bodyPr/>
          <a:lstStyle/>
          <a:p>
            <a:r>
              <a:rPr lang="en-GB" dirty="0" smtClean="0"/>
              <a:t>Vaginal birth after caesarean </a:t>
            </a:r>
            <a:endParaRPr lang="en-GB" dirty="0"/>
          </a:p>
        </p:txBody>
      </p:sp>
      <p:sp>
        <p:nvSpPr>
          <p:cNvPr id="5" name="Content Placeholder 2"/>
          <p:cNvSpPr txBox="1">
            <a:spLocks/>
          </p:cNvSpPr>
          <p:nvPr/>
        </p:nvSpPr>
        <p:spPr>
          <a:xfrm>
            <a:off x="322729" y="2109577"/>
            <a:ext cx="9144000" cy="1406160"/>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smtClean="0"/>
              <a:t>What is measured: </a:t>
            </a:r>
            <a:r>
              <a:rPr lang="en-GB" dirty="0"/>
              <a:t>Of women having their second baby after having had a caesarean section for their first baby, the proportion who give birth to their second baby vaginally.</a:t>
            </a:r>
          </a:p>
          <a:p>
            <a:pPr marL="0" indent="0">
              <a:buFont typeface="Symbol" panose="05050102010706020507" pitchFamily="18" charset="2"/>
              <a:buNone/>
            </a:pPr>
            <a:endParaRPr lang="en-GB" dirty="0"/>
          </a:p>
        </p:txBody>
      </p:sp>
      <p:pic>
        <p:nvPicPr>
          <p:cNvPr id="6" name="Picture 5"/>
          <p:cNvPicPr>
            <a:picLocks noChangeAspect="1"/>
          </p:cNvPicPr>
          <p:nvPr/>
        </p:nvPicPr>
        <p:blipFill>
          <a:blip r:embed="rId3"/>
          <a:stretch>
            <a:fillRect/>
          </a:stretch>
        </p:blipFill>
        <p:spPr>
          <a:xfrm>
            <a:off x="45675" y="3515737"/>
            <a:ext cx="9098325" cy="1987803"/>
          </a:xfrm>
          <a:prstGeom prst="rect">
            <a:avLst/>
          </a:prstGeom>
        </p:spPr>
      </p:pic>
    </p:spTree>
    <p:extLst>
      <p:ext uri="{BB962C8B-B14F-4D97-AF65-F5344CB8AC3E}">
        <p14:creationId xmlns:p14="http://schemas.microsoft.com/office/powerpoint/2010/main" val="18051697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7"/>
            <a:ext cx="7886700" cy="951612"/>
          </a:xfrm>
        </p:spPr>
        <p:txBody>
          <a:bodyPr/>
          <a:lstStyle/>
          <a:p>
            <a:r>
              <a:rPr lang="en-GB" dirty="0" smtClean="0"/>
              <a:t>Vaginal birth after caesarean </a:t>
            </a:r>
            <a:endParaRPr lang="en-GB" dirty="0"/>
          </a:p>
        </p:txBody>
      </p:sp>
      <p:sp>
        <p:nvSpPr>
          <p:cNvPr id="5" name="Content Placeholder 2"/>
          <p:cNvSpPr txBox="1">
            <a:spLocks/>
          </p:cNvSpPr>
          <p:nvPr/>
        </p:nvSpPr>
        <p:spPr>
          <a:xfrm>
            <a:off x="81241" y="2109577"/>
            <a:ext cx="3294530" cy="1406160"/>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smtClean="0"/>
              <a:t>Of </a:t>
            </a:r>
            <a:r>
              <a:rPr lang="en-GB" b="1" dirty="0"/>
              <a:t>women </a:t>
            </a:r>
            <a:r>
              <a:rPr lang="en-GB" dirty="0"/>
              <a:t>having their second baby after having had a caesarean section for their first </a:t>
            </a:r>
            <a:r>
              <a:rPr lang="en-GB" dirty="0" smtClean="0"/>
              <a:t>baby</a:t>
            </a:r>
            <a:endParaRPr lang="en-GB" dirty="0"/>
          </a:p>
          <a:p>
            <a:pPr marL="0" indent="0">
              <a:buNone/>
            </a:pPr>
            <a:r>
              <a:rPr lang="en-GB" dirty="0" smtClean="0"/>
              <a:t>The </a:t>
            </a:r>
            <a:r>
              <a:rPr lang="en-GB" dirty="0"/>
              <a:t>proportion who give birth to their </a:t>
            </a:r>
            <a:r>
              <a:rPr lang="en-GB" b="1" dirty="0"/>
              <a:t>second baby vaginally</a:t>
            </a:r>
            <a:r>
              <a:rPr lang="en-GB" dirty="0"/>
              <a:t>.</a:t>
            </a:r>
          </a:p>
          <a:p>
            <a:pPr marL="0" indent="0">
              <a:buFont typeface="Symbol" panose="05050102010706020507" pitchFamily="18" charset="2"/>
              <a:buNone/>
            </a:pP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771" y="2109577"/>
            <a:ext cx="5768229" cy="419507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34423962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07"/>
            <a:ext cx="7886700" cy="951612"/>
          </a:xfrm>
        </p:spPr>
        <p:txBody>
          <a:bodyPr/>
          <a:lstStyle/>
          <a:p>
            <a:r>
              <a:rPr lang="en-GB" dirty="0" smtClean="0"/>
              <a:t>Episiotomy</a:t>
            </a:r>
            <a:endParaRPr lang="en-GB" dirty="0"/>
          </a:p>
        </p:txBody>
      </p:sp>
      <p:sp>
        <p:nvSpPr>
          <p:cNvPr id="5" name="Content Placeholder 2"/>
          <p:cNvSpPr txBox="1">
            <a:spLocks/>
          </p:cNvSpPr>
          <p:nvPr/>
        </p:nvSpPr>
        <p:spPr>
          <a:xfrm>
            <a:off x="322729" y="2109577"/>
            <a:ext cx="9144000" cy="1406160"/>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2pPr>
            <a:lvl3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3pPr>
            <a:lvl4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4pPr>
            <a:lvl5pPr marL="266700" indent="-266700" algn="l" defTabSz="914400" rtl="0" eaLnBrk="1" latinLnBrk="0" hangingPunct="1">
              <a:lnSpc>
                <a:spcPct val="100000"/>
              </a:lnSpc>
              <a:spcBef>
                <a:spcPts val="0"/>
              </a:spcBef>
              <a:spcAft>
                <a:spcPts val="600"/>
              </a:spcAft>
              <a:buClr>
                <a:schemeClr val="accent2"/>
              </a:buClr>
              <a:buFont typeface="Symbol" panose="05050102010706020507" pitchFamily="18"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smtClean="0"/>
              <a:t>What is measured: </a:t>
            </a:r>
            <a:r>
              <a:rPr lang="en-GB" dirty="0"/>
              <a:t>Of women who give birth vaginally to a singleton baby in the cephalic position between 37+0 and 42+6 weeks of gestation, the proportion who had an episiotomy. </a:t>
            </a:r>
          </a:p>
          <a:p>
            <a:pPr marL="0" indent="0">
              <a:buFont typeface="Symbol" panose="05050102010706020507" pitchFamily="18" charset="2"/>
              <a:buNone/>
            </a:pPr>
            <a:endParaRPr lang="en-GB" dirty="0"/>
          </a:p>
        </p:txBody>
      </p:sp>
      <p:pic>
        <p:nvPicPr>
          <p:cNvPr id="3" name="Picture 2"/>
          <p:cNvPicPr>
            <a:picLocks noChangeAspect="1"/>
          </p:cNvPicPr>
          <p:nvPr/>
        </p:nvPicPr>
        <p:blipFill>
          <a:blip r:embed="rId3"/>
          <a:stretch>
            <a:fillRect/>
          </a:stretch>
        </p:blipFill>
        <p:spPr>
          <a:xfrm>
            <a:off x="45763" y="3515737"/>
            <a:ext cx="9098237" cy="1667092"/>
          </a:xfrm>
          <a:prstGeom prst="rect">
            <a:avLst/>
          </a:prstGeom>
        </p:spPr>
      </p:pic>
    </p:spTree>
    <p:extLst>
      <p:ext uri="{BB962C8B-B14F-4D97-AF65-F5344CB8AC3E}">
        <p14:creationId xmlns:p14="http://schemas.microsoft.com/office/powerpoint/2010/main" val="1143043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NMPA has three main elements</a:t>
            </a:r>
            <a:endParaRPr lang="en-US" dirty="0"/>
          </a:p>
        </p:txBody>
      </p:sp>
      <p:sp>
        <p:nvSpPr>
          <p:cNvPr id="3" name="Content Placeholder 2"/>
          <p:cNvSpPr>
            <a:spLocks noGrp="1"/>
          </p:cNvSpPr>
          <p:nvPr>
            <p:ph idx="1"/>
          </p:nvPr>
        </p:nvSpPr>
        <p:spPr>
          <a:xfrm>
            <a:off x="628651" y="2584175"/>
            <a:ext cx="4148832" cy="3853114"/>
          </a:xfrm>
        </p:spPr>
        <p:txBody>
          <a:bodyPr>
            <a:normAutofit/>
          </a:bodyPr>
          <a:lstStyle/>
          <a:p>
            <a:pPr>
              <a:lnSpc>
                <a:spcPct val="120000"/>
              </a:lnSpc>
            </a:pPr>
            <a:r>
              <a:rPr lang="en-US" dirty="0" smtClean="0"/>
              <a:t>An </a:t>
            </a:r>
            <a:r>
              <a:rPr lang="en-US" b="1" dirty="0" err="1" smtClean="0"/>
              <a:t>organisational</a:t>
            </a:r>
            <a:r>
              <a:rPr lang="en-US" b="1" dirty="0" smtClean="0"/>
              <a:t> survey</a:t>
            </a:r>
          </a:p>
          <a:p>
            <a:pPr>
              <a:lnSpc>
                <a:spcPct val="120000"/>
              </a:lnSpc>
            </a:pPr>
            <a:endParaRPr lang="en-US" dirty="0" smtClean="0"/>
          </a:p>
          <a:p>
            <a:pPr>
              <a:lnSpc>
                <a:spcPct val="120000"/>
              </a:lnSpc>
            </a:pPr>
            <a:r>
              <a:rPr lang="en-US" dirty="0" smtClean="0"/>
              <a:t>A </a:t>
            </a:r>
            <a:r>
              <a:rPr lang="en-US" b="1" dirty="0" smtClean="0"/>
              <a:t>continuous</a:t>
            </a:r>
            <a:r>
              <a:rPr lang="en-US" dirty="0" smtClean="0"/>
              <a:t> </a:t>
            </a:r>
            <a:r>
              <a:rPr lang="en-US" b="1" dirty="0" smtClean="0"/>
              <a:t>clinical audit</a:t>
            </a:r>
          </a:p>
          <a:p>
            <a:pPr marL="0" indent="0">
              <a:lnSpc>
                <a:spcPct val="120000"/>
              </a:lnSpc>
              <a:buNone/>
            </a:pPr>
            <a:endParaRPr lang="en-US" dirty="0" smtClean="0"/>
          </a:p>
          <a:p>
            <a:pPr>
              <a:lnSpc>
                <a:spcPct val="120000"/>
              </a:lnSpc>
            </a:pPr>
            <a:r>
              <a:rPr lang="en-US" dirty="0" smtClean="0"/>
              <a:t>A </a:t>
            </a:r>
            <a:r>
              <a:rPr lang="en-US" dirty="0" err="1" smtClean="0"/>
              <a:t>programme</a:t>
            </a:r>
            <a:r>
              <a:rPr lang="en-US" dirty="0" smtClean="0"/>
              <a:t> of periodic </a:t>
            </a:r>
            <a:r>
              <a:rPr lang="en-US" b="1" dirty="0" smtClean="0"/>
              <a:t>sprint audits</a:t>
            </a:r>
            <a:endParaRPr lang="en-US" dirty="0" smtClean="0"/>
          </a:p>
        </p:txBody>
      </p:sp>
      <p:pic>
        <p:nvPicPr>
          <p:cNvPr id="4" name="Picture 3"/>
          <p:cNvPicPr>
            <a:picLocks noChangeAspect="1"/>
          </p:cNvPicPr>
          <p:nvPr/>
        </p:nvPicPr>
        <p:blipFill>
          <a:blip r:embed="rId3"/>
          <a:stretch>
            <a:fillRect/>
          </a:stretch>
        </p:blipFill>
        <p:spPr>
          <a:xfrm>
            <a:off x="4953570" y="2524424"/>
            <a:ext cx="2464372" cy="3489893"/>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6140036" y="3049316"/>
            <a:ext cx="2507485" cy="358609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478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544" y="1289307"/>
            <a:ext cx="7886700" cy="951612"/>
          </a:xfrm>
        </p:spPr>
        <p:txBody>
          <a:bodyPr/>
          <a:lstStyle/>
          <a:p>
            <a:r>
              <a:rPr lang="en-GB" dirty="0" smtClean="0"/>
              <a:t>Episiotomy</a:t>
            </a:r>
            <a:endParaRPr lang="en-GB" dirty="0"/>
          </a:p>
        </p:txBody>
      </p:sp>
      <p:sp>
        <p:nvSpPr>
          <p:cNvPr id="3" name="Content Placeholder 2"/>
          <p:cNvSpPr>
            <a:spLocks noGrp="1"/>
          </p:cNvSpPr>
          <p:nvPr>
            <p:ph idx="1"/>
          </p:nvPr>
        </p:nvSpPr>
        <p:spPr>
          <a:xfrm>
            <a:off x="0" y="2375390"/>
            <a:ext cx="3176868" cy="3592788"/>
          </a:xfrm>
        </p:spPr>
        <p:txBody>
          <a:bodyPr/>
          <a:lstStyle/>
          <a:p>
            <a:pPr marL="0" indent="0">
              <a:buNone/>
            </a:pPr>
            <a:r>
              <a:rPr lang="en-GB" b="1" dirty="0" smtClean="0"/>
              <a:t>Of </a:t>
            </a:r>
            <a:r>
              <a:rPr lang="en-GB" b="1" dirty="0"/>
              <a:t>women who give birth vaginally </a:t>
            </a:r>
            <a:r>
              <a:rPr lang="en-GB" dirty="0"/>
              <a:t>to a singleton baby in the cephalic position between 37+0 and 42+6 weeks of </a:t>
            </a:r>
            <a:r>
              <a:rPr lang="en-GB" dirty="0" smtClean="0"/>
              <a:t>gestation</a:t>
            </a:r>
          </a:p>
          <a:p>
            <a:pPr marL="0" indent="0">
              <a:buNone/>
            </a:pPr>
            <a:r>
              <a:rPr lang="en-GB" dirty="0" smtClean="0"/>
              <a:t>The </a:t>
            </a:r>
            <a:r>
              <a:rPr lang="en-GB" dirty="0"/>
              <a:t>proportion who had an </a:t>
            </a:r>
            <a:r>
              <a:rPr lang="en-GB" b="1" dirty="0"/>
              <a:t>episiotomy</a:t>
            </a:r>
            <a:r>
              <a:rPr lang="en-GB" dirty="0"/>
              <a:t>.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868" y="2047736"/>
            <a:ext cx="5872766" cy="42711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320403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Third- and fourth- degree tears</a:t>
            </a:r>
            <a:endParaRPr lang="en-GB" dirty="0"/>
          </a:p>
        </p:txBody>
      </p:sp>
      <p:sp>
        <p:nvSpPr>
          <p:cNvPr id="3" name="Content Placeholder 2"/>
          <p:cNvSpPr>
            <a:spLocks noGrp="1"/>
          </p:cNvSpPr>
          <p:nvPr>
            <p:ph idx="1"/>
          </p:nvPr>
        </p:nvSpPr>
        <p:spPr>
          <a:xfrm>
            <a:off x="0" y="2187131"/>
            <a:ext cx="9144000" cy="3592788"/>
          </a:xfrm>
        </p:spPr>
        <p:txBody>
          <a:bodyPr>
            <a:normAutofit/>
          </a:bodyPr>
          <a:lstStyle/>
          <a:p>
            <a:pPr marL="0" indent="0">
              <a:buNone/>
            </a:pPr>
            <a:r>
              <a:rPr lang="en-GB" b="1" dirty="0"/>
              <a:t>What is measured: </a:t>
            </a:r>
            <a:r>
              <a:rPr lang="en-GB" dirty="0"/>
              <a:t>Of women who give birth vaginally to a singleton baby in the cephalic position between 37+0 and 42+6 weeks of gestation, the proportion who sustained a third or fourth degree tear.  </a:t>
            </a:r>
          </a:p>
          <a:p>
            <a:pPr marL="0" indent="0">
              <a:buNone/>
            </a:pPr>
            <a:endParaRPr lang="en-GB" dirty="0"/>
          </a:p>
        </p:txBody>
      </p:sp>
      <p:pic>
        <p:nvPicPr>
          <p:cNvPr id="5" name="Picture 4"/>
          <p:cNvPicPr>
            <a:picLocks noChangeAspect="1"/>
          </p:cNvPicPr>
          <p:nvPr/>
        </p:nvPicPr>
        <p:blipFill>
          <a:blip r:embed="rId2"/>
          <a:stretch>
            <a:fillRect/>
          </a:stretch>
        </p:blipFill>
        <p:spPr>
          <a:xfrm>
            <a:off x="0" y="3520916"/>
            <a:ext cx="9241320" cy="2536988"/>
          </a:xfrm>
          <a:prstGeom prst="rect">
            <a:avLst/>
          </a:prstGeom>
        </p:spPr>
      </p:pic>
    </p:spTree>
    <p:extLst>
      <p:ext uri="{BB962C8B-B14F-4D97-AF65-F5344CB8AC3E}">
        <p14:creationId xmlns:p14="http://schemas.microsoft.com/office/powerpoint/2010/main" val="18023656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Third- and fourth- degree tears</a:t>
            </a:r>
            <a:endParaRPr lang="en-GB" dirty="0"/>
          </a:p>
        </p:txBody>
      </p:sp>
      <p:sp>
        <p:nvSpPr>
          <p:cNvPr id="3" name="Content Placeholder 2"/>
          <p:cNvSpPr>
            <a:spLocks noGrp="1"/>
          </p:cNvSpPr>
          <p:nvPr>
            <p:ph idx="1"/>
          </p:nvPr>
        </p:nvSpPr>
        <p:spPr>
          <a:xfrm>
            <a:off x="0" y="2187131"/>
            <a:ext cx="2998694" cy="3592788"/>
          </a:xfrm>
        </p:spPr>
        <p:txBody>
          <a:bodyPr>
            <a:normAutofit lnSpcReduction="10000"/>
          </a:bodyPr>
          <a:lstStyle/>
          <a:p>
            <a:pPr marL="0" indent="0">
              <a:buNone/>
            </a:pPr>
            <a:r>
              <a:rPr lang="en-GB" b="1" dirty="0" smtClean="0"/>
              <a:t>Of </a:t>
            </a:r>
            <a:r>
              <a:rPr lang="en-GB" b="1" dirty="0"/>
              <a:t>women who give birth vaginally </a:t>
            </a:r>
            <a:r>
              <a:rPr lang="en-GB" dirty="0"/>
              <a:t>to a singleton baby in the cephalic position between 37+0 and 42+6 weeks of </a:t>
            </a:r>
            <a:r>
              <a:rPr lang="en-GB" dirty="0" smtClean="0"/>
              <a:t>gestation</a:t>
            </a:r>
          </a:p>
          <a:p>
            <a:pPr marL="0" indent="0">
              <a:buNone/>
            </a:pPr>
            <a:r>
              <a:rPr lang="en-GB" dirty="0"/>
              <a:t>T</a:t>
            </a:r>
            <a:r>
              <a:rPr lang="en-GB" dirty="0" smtClean="0"/>
              <a:t>he </a:t>
            </a:r>
            <a:r>
              <a:rPr lang="en-GB" dirty="0"/>
              <a:t>proportion who sustained a </a:t>
            </a:r>
            <a:r>
              <a:rPr lang="en-GB" b="1" dirty="0"/>
              <a:t>third or fourth degree tear</a:t>
            </a:r>
            <a:r>
              <a:rPr lang="en-GB" dirty="0"/>
              <a:t>.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18" y="2095287"/>
            <a:ext cx="5765774" cy="41932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10298655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Obstetric haemorrhage ≥1500ml</a:t>
            </a:r>
            <a:endParaRPr lang="en-GB" dirty="0"/>
          </a:p>
        </p:txBody>
      </p:sp>
      <p:sp>
        <p:nvSpPr>
          <p:cNvPr id="3" name="Content Placeholder 2"/>
          <p:cNvSpPr>
            <a:spLocks noGrp="1"/>
          </p:cNvSpPr>
          <p:nvPr>
            <p:ph idx="1"/>
          </p:nvPr>
        </p:nvSpPr>
        <p:spPr>
          <a:xfrm>
            <a:off x="0" y="2187131"/>
            <a:ext cx="9144000" cy="3592788"/>
          </a:xfrm>
        </p:spPr>
        <p:txBody>
          <a:bodyPr>
            <a:normAutofit/>
          </a:bodyPr>
          <a:lstStyle/>
          <a:p>
            <a:pPr marL="0" indent="0">
              <a:buNone/>
            </a:pPr>
            <a:r>
              <a:rPr lang="en-GB" b="1" dirty="0"/>
              <a:t>What is measured: </a:t>
            </a:r>
            <a:r>
              <a:rPr lang="en-GB" dirty="0"/>
              <a:t>Of women who give birth to a singleton baby in the cephalic position between 37+0 and 42+6 weeks of gestation, the proportion who sustained an obstetric haemorrhage of 1500ml or more.</a:t>
            </a:r>
          </a:p>
          <a:p>
            <a:pPr marL="0" indent="0">
              <a:buNone/>
            </a:pPr>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0" y="3683387"/>
            <a:ext cx="9144000" cy="1919692"/>
          </a:xfrm>
          <a:prstGeom prst="rect">
            <a:avLst/>
          </a:prstGeom>
        </p:spPr>
      </p:pic>
    </p:spTree>
    <p:extLst>
      <p:ext uri="{BB962C8B-B14F-4D97-AF65-F5344CB8AC3E}">
        <p14:creationId xmlns:p14="http://schemas.microsoft.com/office/powerpoint/2010/main" val="14019748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Obstetric </a:t>
            </a:r>
            <a:r>
              <a:rPr lang="en-GB" dirty="0"/>
              <a:t>haemorrhage ≥1500ml</a:t>
            </a:r>
          </a:p>
        </p:txBody>
      </p:sp>
      <p:sp>
        <p:nvSpPr>
          <p:cNvPr id="3" name="Content Placeholder 2"/>
          <p:cNvSpPr>
            <a:spLocks noGrp="1"/>
          </p:cNvSpPr>
          <p:nvPr>
            <p:ph idx="1"/>
          </p:nvPr>
        </p:nvSpPr>
        <p:spPr>
          <a:xfrm>
            <a:off x="0" y="2187131"/>
            <a:ext cx="2998694" cy="3592788"/>
          </a:xfrm>
        </p:spPr>
        <p:txBody>
          <a:bodyPr>
            <a:normAutofit lnSpcReduction="10000"/>
          </a:bodyPr>
          <a:lstStyle/>
          <a:p>
            <a:pPr marL="0" indent="0">
              <a:buNone/>
            </a:pPr>
            <a:r>
              <a:rPr lang="en-GB" b="1" dirty="0" smtClean="0"/>
              <a:t>Of </a:t>
            </a:r>
            <a:r>
              <a:rPr lang="en-GB" b="1" dirty="0"/>
              <a:t>women </a:t>
            </a:r>
            <a:r>
              <a:rPr lang="en-GB" dirty="0"/>
              <a:t>who give birth to a singleton baby in the cephalic position between 37+0 and 42+6 weeks of </a:t>
            </a:r>
            <a:r>
              <a:rPr lang="en-GB" dirty="0" smtClean="0"/>
              <a:t>gestation</a:t>
            </a:r>
          </a:p>
          <a:p>
            <a:pPr marL="0" indent="0">
              <a:buNone/>
            </a:pPr>
            <a:r>
              <a:rPr lang="en-GB" dirty="0" smtClean="0"/>
              <a:t>The </a:t>
            </a:r>
            <a:r>
              <a:rPr lang="en-GB" dirty="0"/>
              <a:t>proportion who sustained an </a:t>
            </a:r>
            <a:r>
              <a:rPr lang="en-GB" b="1" dirty="0"/>
              <a:t>obstetric haemorrhage</a:t>
            </a:r>
            <a:r>
              <a:rPr lang="en-GB" dirty="0"/>
              <a:t> of 1500ml or </a:t>
            </a:r>
            <a:r>
              <a:rPr lang="en-GB" dirty="0" smtClean="0"/>
              <a:t>more.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870" y="2107766"/>
            <a:ext cx="5834130" cy="42430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10730342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Five minute Apgar score</a:t>
            </a:r>
            <a:endParaRPr lang="en-GB" dirty="0"/>
          </a:p>
        </p:txBody>
      </p:sp>
      <p:sp>
        <p:nvSpPr>
          <p:cNvPr id="3" name="Content Placeholder 2"/>
          <p:cNvSpPr>
            <a:spLocks noGrp="1"/>
          </p:cNvSpPr>
          <p:nvPr>
            <p:ph idx="1"/>
          </p:nvPr>
        </p:nvSpPr>
        <p:spPr>
          <a:xfrm>
            <a:off x="0" y="2187131"/>
            <a:ext cx="9144000" cy="3592788"/>
          </a:xfrm>
        </p:spPr>
        <p:txBody>
          <a:bodyPr>
            <a:normAutofit/>
          </a:bodyPr>
          <a:lstStyle/>
          <a:p>
            <a:pPr marL="0" indent="0">
              <a:buNone/>
            </a:pPr>
            <a:r>
              <a:rPr lang="en-GB" b="1" dirty="0"/>
              <a:t>What is measured: </a:t>
            </a:r>
            <a:r>
              <a:rPr lang="en-GB" dirty="0"/>
              <a:t>Of </a:t>
            </a:r>
            <a:r>
              <a:rPr lang="en-GB" dirty="0" err="1"/>
              <a:t>liveborn</a:t>
            </a:r>
            <a:r>
              <a:rPr lang="en-GB" dirty="0"/>
              <a:t>, singleton babies born between 37+0 and 42+6 weeks of gestation, the proportion who are assigned an Apgar score of less than 7 at five minutes of age.</a:t>
            </a:r>
          </a:p>
          <a:p>
            <a:pPr marL="0" indent="0">
              <a:buNone/>
            </a:pPr>
            <a:endParaRPr lang="en-GB" dirty="0"/>
          </a:p>
          <a:p>
            <a:pPr marL="0" indent="0">
              <a:buNone/>
            </a:pPr>
            <a:endParaRPr lang="en-GB" dirty="0"/>
          </a:p>
        </p:txBody>
      </p:sp>
      <p:pic>
        <p:nvPicPr>
          <p:cNvPr id="5" name="Picture 4"/>
          <p:cNvPicPr>
            <a:picLocks noChangeAspect="1"/>
          </p:cNvPicPr>
          <p:nvPr/>
        </p:nvPicPr>
        <p:blipFill>
          <a:blip r:embed="rId2"/>
          <a:stretch>
            <a:fillRect/>
          </a:stretch>
        </p:blipFill>
        <p:spPr>
          <a:xfrm>
            <a:off x="0" y="3736409"/>
            <a:ext cx="9263270" cy="1304356"/>
          </a:xfrm>
          <a:prstGeom prst="rect">
            <a:avLst/>
          </a:prstGeom>
        </p:spPr>
      </p:pic>
    </p:spTree>
    <p:extLst>
      <p:ext uri="{BB962C8B-B14F-4D97-AF65-F5344CB8AC3E}">
        <p14:creationId xmlns:p14="http://schemas.microsoft.com/office/powerpoint/2010/main" val="33081427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Five minute Apgar score</a:t>
            </a:r>
            <a:endParaRPr lang="en-GB" dirty="0"/>
          </a:p>
        </p:txBody>
      </p:sp>
      <p:sp>
        <p:nvSpPr>
          <p:cNvPr id="3" name="Content Placeholder 2"/>
          <p:cNvSpPr>
            <a:spLocks noGrp="1"/>
          </p:cNvSpPr>
          <p:nvPr>
            <p:ph idx="1"/>
          </p:nvPr>
        </p:nvSpPr>
        <p:spPr>
          <a:xfrm>
            <a:off x="0" y="2187131"/>
            <a:ext cx="2985247" cy="3592788"/>
          </a:xfrm>
        </p:spPr>
        <p:txBody>
          <a:bodyPr>
            <a:normAutofit/>
          </a:bodyPr>
          <a:lstStyle/>
          <a:p>
            <a:pPr marL="0" indent="0">
              <a:buNone/>
            </a:pPr>
            <a:r>
              <a:rPr lang="en-GB" b="1" dirty="0" smtClean="0"/>
              <a:t>Of </a:t>
            </a:r>
            <a:r>
              <a:rPr lang="en-GB" b="1" dirty="0" err="1"/>
              <a:t>liveborn</a:t>
            </a:r>
            <a:r>
              <a:rPr lang="en-GB" b="1" dirty="0"/>
              <a:t>, singleton babies </a:t>
            </a:r>
            <a:r>
              <a:rPr lang="en-GB" dirty="0"/>
              <a:t>born between 37+0 and 42+6 weeks of </a:t>
            </a:r>
            <a:r>
              <a:rPr lang="en-GB" dirty="0" smtClean="0"/>
              <a:t>gestation</a:t>
            </a:r>
          </a:p>
          <a:p>
            <a:pPr marL="0" indent="0">
              <a:buNone/>
            </a:pPr>
            <a:r>
              <a:rPr lang="en-GB" dirty="0" smtClean="0"/>
              <a:t>The </a:t>
            </a:r>
            <a:r>
              <a:rPr lang="en-GB" dirty="0"/>
              <a:t>proportion who are assigned an </a:t>
            </a:r>
            <a:r>
              <a:rPr lang="en-GB" b="1" dirty="0"/>
              <a:t>Apgar score of less than 7</a:t>
            </a:r>
            <a:r>
              <a:rPr lang="en-GB" dirty="0"/>
              <a:t> at five minutes of age.</a:t>
            </a:r>
          </a:p>
          <a:p>
            <a:pPr marL="0" indent="0">
              <a:buNone/>
            </a:pPr>
            <a:endParaRPr lang="en-GB" dirty="0"/>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917" y="2187131"/>
            <a:ext cx="5530103" cy="40218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19629930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Skin </a:t>
            </a:r>
            <a:r>
              <a:rPr lang="en-GB" dirty="0"/>
              <a:t>to skin contact within 1 hour of birth</a:t>
            </a:r>
          </a:p>
        </p:txBody>
      </p:sp>
      <p:sp>
        <p:nvSpPr>
          <p:cNvPr id="6" name="Content Placeholder 2"/>
          <p:cNvSpPr>
            <a:spLocks noGrp="1"/>
          </p:cNvSpPr>
          <p:nvPr>
            <p:ph idx="1"/>
          </p:nvPr>
        </p:nvSpPr>
        <p:spPr>
          <a:xfrm>
            <a:off x="0" y="2187131"/>
            <a:ext cx="9144000" cy="3592788"/>
          </a:xfrm>
        </p:spPr>
        <p:txBody>
          <a:bodyPr>
            <a:normAutofit/>
          </a:bodyPr>
          <a:lstStyle/>
          <a:p>
            <a:pPr marL="0" indent="0">
              <a:buNone/>
            </a:pPr>
            <a:r>
              <a:rPr lang="en-GB" b="1" dirty="0"/>
              <a:t>What is measured: </a:t>
            </a:r>
            <a:r>
              <a:rPr lang="en-GB" dirty="0"/>
              <a:t>Of </a:t>
            </a:r>
            <a:r>
              <a:rPr lang="en-GB" dirty="0" err="1"/>
              <a:t>liveborn</a:t>
            </a:r>
            <a:r>
              <a:rPr lang="en-GB" dirty="0"/>
              <a:t> babies born between 34+0 and 42+6 weeks of gestation, the proportion who received skin to skin contact within one hour of birth. </a:t>
            </a:r>
          </a:p>
          <a:p>
            <a:pPr marL="0" indent="0">
              <a:buNone/>
            </a:pPr>
            <a:endParaRPr lang="en-GB" dirty="0"/>
          </a:p>
          <a:p>
            <a:pPr marL="0" indent="0">
              <a:buNone/>
            </a:pPr>
            <a:endParaRPr lang="en-GB" dirty="0"/>
          </a:p>
        </p:txBody>
      </p:sp>
      <p:pic>
        <p:nvPicPr>
          <p:cNvPr id="3" name="Picture 2"/>
          <p:cNvPicPr>
            <a:picLocks noChangeAspect="1"/>
          </p:cNvPicPr>
          <p:nvPr/>
        </p:nvPicPr>
        <p:blipFill>
          <a:blip r:embed="rId2"/>
          <a:stretch>
            <a:fillRect/>
          </a:stretch>
        </p:blipFill>
        <p:spPr>
          <a:xfrm>
            <a:off x="0" y="3712994"/>
            <a:ext cx="9144000" cy="1833871"/>
          </a:xfrm>
          <a:prstGeom prst="rect">
            <a:avLst/>
          </a:prstGeom>
        </p:spPr>
      </p:pic>
    </p:spTree>
    <p:extLst>
      <p:ext uri="{BB962C8B-B14F-4D97-AF65-F5344CB8AC3E}">
        <p14:creationId xmlns:p14="http://schemas.microsoft.com/office/powerpoint/2010/main" val="34726572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Skin </a:t>
            </a:r>
            <a:r>
              <a:rPr lang="en-GB" dirty="0"/>
              <a:t>to skin contact within 1 hour of birth</a:t>
            </a:r>
          </a:p>
        </p:txBody>
      </p:sp>
      <p:sp>
        <p:nvSpPr>
          <p:cNvPr id="6" name="Content Placeholder 2"/>
          <p:cNvSpPr>
            <a:spLocks noGrp="1"/>
          </p:cNvSpPr>
          <p:nvPr>
            <p:ph idx="1"/>
          </p:nvPr>
        </p:nvSpPr>
        <p:spPr>
          <a:xfrm>
            <a:off x="0" y="2187131"/>
            <a:ext cx="3224773" cy="3592788"/>
          </a:xfrm>
        </p:spPr>
        <p:txBody>
          <a:bodyPr>
            <a:normAutofit/>
          </a:bodyPr>
          <a:lstStyle/>
          <a:p>
            <a:pPr marL="0" indent="0">
              <a:buNone/>
            </a:pPr>
            <a:r>
              <a:rPr lang="en-GB" b="1" dirty="0" smtClean="0"/>
              <a:t>Of </a:t>
            </a:r>
            <a:r>
              <a:rPr lang="en-GB" b="1" dirty="0" err="1"/>
              <a:t>liveborn</a:t>
            </a:r>
            <a:r>
              <a:rPr lang="en-GB" b="1" dirty="0"/>
              <a:t> babies </a:t>
            </a:r>
            <a:r>
              <a:rPr lang="en-GB" dirty="0"/>
              <a:t>born between 34+0 and 42+6 weeks of </a:t>
            </a:r>
            <a:r>
              <a:rPr lang="en-GB" dirty="0" smtClean="0"/>
              <a:t>gestation</a:t>
            </a:r>
          </a:p>
          <a:p>
            <a:pPr marL="0" indent="0">
              <a:buNone/>
            </a:pPr>
            <a:r>
              <a:rPr lang="en-GB" dirty="0" smtClean="0"/>
              <a:t>The </a:t>
            </a:r>
            <a:r>
              <a:rPr lang="en-GB" dirty="0"/>
              <a:t>proportion who received </a:t>
            </a:r>
            <a:r>
              <a:rPr lang="en-GB" b="1" dirty="0"/>
              <a:t>skin to skin contact </a:t>
            </a:r>
            <a:r>
              <a:rPr lang="en-GB" dirty="0"/>
              <a:t>within one hour of birth. </a:t>
            </a:r>
          </a:p>
          <a:p>
            <a:pPr marL="0" indent="0">
              <a:buNone/>
            </a:pPr>
            <a:endParaRPr lang="en-GB" dirty="0"/>
          </a:p>
          <a:p>
            <a:pPr marL="0" indent="0">
              <a:buNone/>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48" y="2187131"/>
            <a:ext cx="5492751" cy="39947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6732"/>
            <a:ext cx="5315007" cy="661268"/>
          </a:xfrm>
          <a:prstGeom prst="rect">
            <a:avLst/>
          </a:prstGeom>
        </p:spPr>
      </p:pic>
    </p:spTree>
    <p:extLst>
      <p:ext uri="{BB962C8B-B14F-4D97-AF65-F5344CB8AC3E}">
        <p14:creationId xmlns:p14="http://schemas.microsoft.com/office/powerpoint/2010/main" val="1772803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519"/>
            <a:ext cx="7886700" cy="951612"/>
          </a:xfrm>
        </p:spPr>
        <p:txBody>
          <a:bodyPr/>
          <a:lstStyle/>
          <a:p>
            <a:r>
              <a:rPr lang="en-GB" dirty="0" smtClean="0"/>
              <a:t>Breast </a:t>
            </a:r>
            <a:r>
              <a:rPr lang="en-GB" dirty="0"/>
              <a:t>milk at first feed, and at </a:t>
            </a:r>
            <a:r>
              <a:rPr lang="en-GB" dirty="0" smtClean="0"/>
              <a:t>discharge</a:t>
            </a:r>
            <a:endParaRPr lang="en-GB" dirty="0"/>
          </a:p>
        </p:txBody>
      </p:sp>
      <p:pic>
        <p:nvPicPr>
          <p:cNvPr id="4" name="Picture 3"/>
          <p:cNvPicPr>
            <a:picLocks noChangeAspect="1"/>
          </p:cNvPicPr>
          <p:nvPr/>
        </p:nvPicPr>
        <p:blipFill>
          <a:blip r:embed="rId2"/>
          <a:stretch>
            <a:fillRect/>
          </a:stretch>
        </p:blipFill>
        <p:spPr>
          <a:xfrm>
            <a:off x="0" y="3302806"/>
            <a:ext cx="9145657" cy="3821350"/>
          </a:xfrm>
          <a:prstGeom prst="rect">
            <a:avLst/>
          </a:prstGeom>
        </p:spPr>
      </p:pic>
      <p:sp>
        <p:nvSpPr>
          <p:cNvPr id="6" name="Content Placeholder 2"/>
          <p:cNvSpPr>
            <a:spLocks noGrp="1"/>
          </p:cNvSpPr>
          <p:nvPr>
            <p:ph idx="1"/>
          </p:nvPr>
        </p:nvSpPr>
        <p:spPr>
          <a:xfrm>
            <a:off x="0" y="2187131"/>
            <a:ext cx="9144000" cy="3592788"/>
          </a:xfrm>
        </p:spPr>
        <p:txBody>
          <a:bodyPr>
            <a:normAutofit/>
          </a:bodyPr>
          <a:lstStyle/>
          <a:p>
            <a:pPr marL="0" indent="0">
              <a:buNone/>
            </a:pPr>
            <a:r>
              <a:rPr lang="en-GB" b="1" dirty="0"/>
              <a:t>What is measured: </a:t>
            </a:r>
            <a:r>
              <a:rPr lang="en-GB" dirty="0"/>
              <a:t>Of </a:t>
            </a:r>
            <a:r>
              <a:rPr lang="en-GB" dirty="0" err="1"/>
              <a:t>liveborn</a:t>
            </a:r>
            <a:r>
              <a:rPr lang="en-GB" dirty="0"/>
              <a:t> babies born between 34+0 and 42+6 weeks of gestation, the proportion who received any breast milk for their first feed, and at discharge from the maternity unit.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45270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MPA">
      <a:dk1>
        <a:srgbClr val="333333"/>
      </a:dk1>
      <a:lt1>
        <a:sysClr val="window" lastClr="FFFFFF"/>
      </a:lt1>
      <a:dk2>
        <a:srgbClr val="4D4D4D"/>
      </a:dk2>
      <a:lt2>
        <a:srgbClr val="E7E6E6"/>
      </a:lt2>
      <a:accent1>
        <a:srgbClr val="00689D"/>
      </a:accent1>
      <a:accent2>
        <a:srgbClr val="00A8A4"/>
      </a:accent2>
      <a:accent3>
        <a:srgbClr val="5B9BD5"/>
      </a:accent3>
      <a:accent4>
        <a:srgbClr val="FFC000"/>
      </a:accent4>
      <a:accent5>
        <a:srgbClr val="FFC000"/>
      </a:accent5>
      <a:accent6>
        <a:srgbClr val="5B9BD5"/>
      </a:accent6>
      <a:hlink>
        <a:srgbClr val="5B9BD5"/>
      </a:hlink>
      <a:folHlink>
        <a:srgbClr val="44546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OG NGA.potx" id="{0C61DC81-9145-4263-819E-55F2D15AB445}" vid="{4553F4C2-27BE-4174-8E5E-5BA11B859E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RCOG NGA</Template>
  <TotalTime>4297</TotalTime>
  <Words>3658</Words>
  <Application>Microsoft Office PowerPoint</Application>
  <PresentationFormat>On-screen Show (4:3)</PresentationFormat>
  <Paragraphs>868</Paragraphs>
  <Slides>103</Slides>
  <Notes>79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103</vt:i4>
      </vt:variant>
    </vt:vector>
  </HeadingPairs>
  <TitlesOfParts>
    <vt:vector size="110" baseType="lpstr">
      <vt:lpstr>MS Mincho</vt:lpstr>
      <vt:lpstr>Arial</vt:lpstr>
      <vt:lpstr>Calibri</vt:lpstr>
      <vt:lpstr>Cambria</vt:lpstr>
      <vt:lpstr>Symbol</vt:lpstr>
      <vt:lpstr>Times New Roman</vt:lpstr>
      <vt:lpstr>Office Theme</vt:lpstr>
      <vt:lpstr>Collated slides presented at the NMPA launch event on 9th November 2017</vt:lpstr>
      <vt:lpstr>Introduction to the National Maternity and Perinatal Audit</vt:lpstr>
      <vt:lpstr>Rationale</vt:lpstr>
      <vt:lpstr>Rationale</vt:lpstr>
      <vt:lpstr>The NMPA approach</vt:lpstr>
      <vt:lpstr>History of the NMPA</vt:lpstr>
      <vt:lpstr>PowerPoint Presentation</vt:lpstr>
      <vt:lpstr>PowerPoint Presentation</vt:lpstr>
      <vt:lpstr>The NMPA has three main elements</vt:lpstr>
      <vt:lpstr>Timescales</vt:lpstr>
      <vt:lpstr>National Maternity and Perinatal Audit</vt:lpstr>
      <vt:lpstr>Organisational survey aims</vt:lpstr>
      <vt:lpstr>Methods </vt:lpstr>
      <vt:lpstr>Reporting levels</vt:lpstr>
      <vt:lpstr>Themes</vt:lpstr>
      <vt:lpstr>Settings</vt:lpstr>
      <vt:lpstr>Trend in maternity unit types 2007-2017 (England)</vt:lpstr>
      <vt:lpstr>Birth settings available per trust/board</vt:lpstr>
      <vt:lpstr>Geographical spread  maternity unit types </vt:lpstr>
      <vt:lpstr>Neonatal unit designation  and number of births on site</vt:lpstr>
      <vt:lpstr>Geographical spread  neonatal units </vt:lpstr>
      <vt:lpstr>Services</vt:lpstr>
      <vt:lpstr>Antenatal and postnatal community care</vt:lpstr>
      <vt:lpstr>Service availability: transitional care</vt:lpstr>
      <vt:lpstr>Service availability: joint cardiac clinics </vt:lpstr>
      <vt:lpstr>Availability of facilities for obstetric haemorrhage</vt:lpstr>
      <vt:lpstr>Electronic information sharing</vt:lpstr>
      <vt:lpstr>Multiprofessional training</vt:lpstr>
      <vt:lpstr>Staffing</vt:lpstr>
      <vt:lpstr>Community midwifery  team size</vt:lpstr>
      <vt:lpstr>Level of continuity of carer provided with different care models  (as estimated by respondents)</vt:lpstr>
      <vt:lpstr>Midwifery skill mix  per trust/board</vt:lpstr>
      <vt:lpstr>Obstetric  senior presence</vt:lpstr>
      <vt:lpstr>Neonatal  senior presence</vt:lpstr>
      <vt:lpstr>Summary</vt:lpstr>
      <vt:lpstr>  Full report and results per service available from www.maternityaudit.org.uk  Next organisational survey in 2019    </vt:lpstr>
      <vt:lpstr>National Maternity and Perinatal Audit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Elective CS – multiparous women</vt:lpstr>
      <vt:lpstr>Elective CS – multiparous women</vt:lpstr>
      <vt:lpstr>Elective CS – multiparous women</vt:lpstr>
      <vt:lpstr>PowerPoint Presentation</vt:lpstr>
      <vt:lpstr>National Maternity and Perinatal Audit</vt:lpstr>
      <vt:lpstr>Introduction</vt:lpstr>
      <vt:lpstr>Contextual Findings</vt:lpstr>
      <vt:lpstr> First national record of booking BMI  47.3% of pregnant women had a normal BMI (18.5-25)  21.3% had a booking BMI of 30 or over </vt:lpstr>
      <vt:lpstr>52.5% of women giving birth are aged 30 or over  1/7 are over the age of 35  In England and Scotland, 2.7% primiparous women were 40 or over. </vt:lpstr>
      <vt:lpstr>Increasing access to midwife-led birth settings is a national priority    … only around 13% of women give birth in a midwife-led setting</vt:lpstr>
      <vt:lpstr>6.3% of singleton babies were born preterm 57.8% of multiple birth babies were born preterm</vt:lpstr>
      <vt:lpstr>Measures of Care: Findings</vt:lpstr>
      <vt:lpstr>PowerPoint Presentation</vt:lpstr>
      <vt:lpstr>Smoking Cessation in Pregnancy</vt:lpstr>
      <vt:lpstr>Smoking cessation in pregnancy </vt:lpstr>
      <vt:lpstr>Induction of labour</vt:lpstr>
      <vt:lpstr>Induction of labour</vt:lpstr>
      <vt:lpstr>PowerPoint Presentation</vt:lpstr>
      <vt:lpstr>Induction of labour</vt:lpstr>
      <vt:lpstr>Elective deliveries (inductions and caesarean sections) performed before 39+0 without clinical indication</vt:lpstr>
      <vt:lpstr>PowerPoint Presentation</vt:lpstr>
      <vt:lpstr>Elective deliveries (induction or caesarean section) performed before 39+0 without documented clinical indication</vt:lpstr>
      <vt:lpstr>Babies born small </vt:lpstr>
      <vt:lpstr>Babies born small </vt:lpstr>
      <vt:lpstr>Modes of birth</vt:lpstr>
      <vt:lpstr>PowerPoint Presentation</vt:lpstr>
      <vt:lpstr>Modes of birth: spontaneous vaginal birth</vt:lpstr>
      <vt:lpstr>Modes of birth: instrumental vaginal birth</vt:lpstr>
      <vt:lpstr>Modes of birth: caesarean birth</vt:lpstr>
      <vt:lpstr>Vaginal birth after caesarean </vt:lpstr>
      <vt:lpstr>Vaginal birth after caesarean </vt:lpstr>
      <vt:lpstr>Episiotomy</vt:lpstr>
      <vt:lpstr>Episiotomy</vt:lpstr>
      <vt:lpstr>Third- and fourth- degree tears</vt:lpstr>
      <vt:lpstr>Third- and fourth- degree tears</vt:lpstr>
      <vt:lpstr>Obstetric haemorrhage ≥1500ml</vt:lpstr>
      <vt:lpstr>Obstetric haemorrhage ≥1500ml</vt:lpstr>
      <vt:lpstr>Five minute Apgar score</vt:lpstr>
      <vt:lpstr>Five minute Apgar score</vt:lpstr>
      <vt:lpstr>Skin to skin contact within 1 hour of birth</vt:lpstr>
      <vt:lpstr>Skin to skin contact within 1 hour of birth</vt:lpstr>
      <vt:lpstr>Breast milk at first feed, and at discharge</vt:lpstr>
      <vt:lpstr>Breast milk at first feed, and at discharge</vt:lpstr>
      <vt:lpstr>Unplanned maternal readmission</vt:lpstr>
      <vt:lpstr>Unplanned maternal readmission</vt:lpstr>
      <vt:lpstr>Summary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Doyle</dc:creator>
  <cp:lastModifiedBy>Hannah Knight</cp:lastModifiedBy>
  <cp:revision>608</cp:revision>
  <cp:lastPrinted>2017-07-20T13:46:30Z</cp:lastPrinted>
  <dcterms:created xsi:type="dcterms:W3CDTF">2016-07-13T19:49:20Z</dcterms:created>
  <dcterms:modified xsi:type="dcterms:W3CDTF">2017-11-24T14:49:03Z</dcterms:modified>
</cp:coreProperties>
</file>